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74" r:id="rId4"/>
    <p:sldId id="271" r:id="rId5"/>
    <p:sldId id="272" r:id="rId6"/>
    <p:sldId id="273" r:id="rId7"/>
    <p:sldId id="275" r:id="rId8"/>
    <p:sldId id="276" r:id="rId9"/>
    <p:sldId id="277" r:id="rId10"/>
    <p:sldId id="278" r:id="rId11"/>
    <p:sldId id="279" r:id="rId12"/>
    <p:sldId id="280" r:id="rId13"/>
    <p:sldId id="301" r:id="rId14"/>
    <p:sldId id="281" r:id="rId15"/>
    <p:sldId id="283" r:id="rId16"/>
    <p:sldId id="284" r:id="rId17"/>
    <p:sldId id="285" r:id="rId18"/>
    <p:sldId id="286" r:id="rId19"/>
    <p:sldId id="287" r:id="rId20"/>
    <p:sldId id="289" r:id="rId21"/>
    <p:sldId id="288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4" clrIdx="0">
    <p:extLst>
      <p:ext uri="{19B8F6BF-5375-455C-9EA6-DF929625EA0E}">
        <p15:presenceInfo xmlns:p15="http://schemas.microsoft.com/office/powerpoint/2012/main" userId="Administrato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07T09:40:17.525" idx="3">
    <p:pos x="4430" y="2651"/>
    <p:text>苹果计算机的操作系统macOS中的浏览器</p:text>
    <p:extLst>
      <p:ext uri="{C676402C-5697-4E1C-873F-D02D1690AC5C}">
        <p15:threadingInfo xmlns:p15="http://schemas.microsoft.com/office/powerpoint/2012/main" timeZoneBias="-480"/>
      </p:ext>
    </p:extLst>
  </p:cm>
  <p:cm authorId="1" dt="2020-01-07T09:42:31.056" idx="4">
    <p:pos x="1906" y="2905"/>
    <p:text>单台测试机做压力测试，不能满足服务器的上限，本机就已经到达瓶颈了。所以需要多台机器同时压测服务器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1CB1E-2156-4C72-A270-F3C8098A43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5CE852-E6D8-40DE-A735-22595D45EC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06CAA2-7090-4548-92F7-39A68DE9F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E8AFF-865C-43B8-A0D6-C4E0CC5566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D290B8-DAC6-4906-98E1-4AC7D220D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47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8BF8C-D005-4E83-9A24-4E40CF4EC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F86BBDD-4827-4F45-A0B0-401DEB32A4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B303E9-4C63-4753-BB7A-322BE0DFC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1B0E7-E56B-4B45-A1D5-087E08E1F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D09A5C-76D3-4D18-BD70-4BA6455A9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989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52EE5B2-B7A8-4EAD-A9B4-9F30BD929E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FBFC42C-134A-4147-8C26-058D3CC39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0EBC46-3DA1-48A8-93F1-5DAC5ECAF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75AAA-0AAF-4F82-92BE-CDE61B293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D23A5A-5D52-489B-9D48-2961B1B1A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48360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/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/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7392AAC-879E-4B39-8824-AF6B730A809E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1" name="图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62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9BA78444-6099-4C0A-A3A9-C6F3C5D7F289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92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包含图片的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直接连接符​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矩形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 rtl="0">
              <a:buNone/>
              <a:defRPr sz="2000"/>
            </a:lvl2pPr>
            <a:lvl3pPr marL="914400" indent="0" algn="ctr" rtl="0">
              <a:buNone/>
              <a:defRPr sz="1800"/>
            </a:lvl3pPr>
            <a:lvl4pPr marL="1371600" indent="0" algn="ctr" rtl="0">
              <a:buNone/>
              <a:defRPr sz="1600"/>
            </a:lvl4pPr>
            <a:lvl5pPr marL="1828800" indent="0" algn="ctr" rtl="0">
              <a:buNone/>
              <a:defRPr sz="1600"/>
            </a:lvl5pPr>
            <a:lvl6pPr marL="2286000" indent="0" algn="ctr" rtl="0">
              <a:buNone/>
              <a:defRPr sz="1600"/>
            </a:lvl6pPr>
            <a:lvl7pPr marL="2743200" indent="0" algn="ctr" rtl="0">
              <a:buNone/>
              <a:defRPr sz="1600"/>
            </a:lvl7pPr>
            <a:lvl8pPr marL="3200400" indent="0" algn="ctr" rtl="0">
              <a:buNone/>
              <a:defRPr sz="1600"/>
            </a:lvl8pPr>
            <a:lvl9pPr marL="3657600" indent="0" algn="ctr" rtl="0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pic>
        <p:nvPicPr>
          <p:cNvPr id="10" name="图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图片占位符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 rtlCol="0"/>
          <a:lstStyle>
            <a:lvl1pPr marL="0" indent="0" algn="ctr" rtl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19" name="说明文字"/>
          <p:cNvSpPr/>
          <p:nvPr/>
        </p:nvSpPr>
        <p:spPr>
          <a:xfrm>
            <a:off x="12344400" y="0"/>
            <a:ext cx="1295400" cy="6858000"/>
          </a:xfrm>
          <a:prstGeom prst="roundRect">
            <a:avLst>
              <a:gd name="adj" fmla="val 9717"/>
            </a:avLst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rtl="0"/>
            <a:r>
              <a:rPr lang="zh-CN" altLang="en-US" sz="1200" b="1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注意：</a:t>
            </a:r>
          </a:p>
          <a:p>
            <a:pPr rtl="0"/>
            <a:r>
              <a:rPr lang="zh-CN" altLang="en-US" sz="1200" i="1" noProof="0" dirty="0">
                <a:latin typeface="微软雅黑" panose="020B0503020204020204" pitchFamily="34" charset="-122"/>
                <a:ea typeface="微软雅黑" panose="020B0503020204020204" pitchFamily="34" charset="-122"/>
                <a:cs typeface="Arial" pitchFamily="34" charset="0"/>
              </a:rPr>
              <a:t>若要更改此幻灯片上的图像，请选择该图片，并将其删除。然后单击占位符中的图片图标以插入自己的图像。</a:t>
            </a:r>
          </a:p>
        </p:txBody>
      </p:sp>
    </p:spTree>
    <p:extLst>
      <p:ext uri="{BB962C8B-B14F-4D97-AF65-F5344CB8AC3E}">
        <p14:creationId xmlns:p14="http://schemas.microsoft.com/office/powerpoint/2010/main" val="59295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组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​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noProof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1" name="组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直接连接符​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​​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rtlCol="0" anchor="ctr">
            <a:normAutofit/>
          </a:bodyPr>
          <a:lstStyle>
            <a:lvl1pPr algn="l" rtl="0">
              <a:defRPr sz="4400" cap="all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F5F6A19-70BF-4380-9A40-68C9536408C6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12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​</a:t>
            </a:r>
            <a:fld id="{6017EB90-196C-4C15-BD31-13E0E0436C73}" type="datetime1">
              <a:rPr lang="zh-CN" altLang="en-US" smtClean="0"/>
              <a:pPr/>
              <a:t>2020-01-07</a:t>
            </a:fld>
            <a:r>
              <a:rPr lang="zh-CN" altLang="en-US" dirty="0"/>
              <a:t>​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436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1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1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2EC0F41-B48F-4298-A7F6-618EB9D22195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249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7DB2D836-56E8-4B15-857C-14B1A5B3B67B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535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38D929F-7D8C-4CC3-8AC7-BB9B8FE2DEBF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435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68CAB-0BFB-458C-8C4E-D0AEBD628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44478C-9CF3-4019-85E2-BDD0744C29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DFAE88-BCEC-46D2-9422-9675F321A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A77AAA-DF1C-40AF-A2D7-DC19FE5D6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B7DBC-143A-4372-BA80-624E5E9F5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3859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6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7892ACC-8BC8-4C9E-9D2B-0669DA5038B6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0781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b"/>
          <a:lstStyle>
            <a:lvl1pPr algn="l" rtl="0"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 rtlCol="0">
            <a:normAutofit/>
          </a:bodyPr>
          <a:lstStyle>
            <a:lvl1pPr marL="0" indent="0" algn="ctr" rtl="0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zh-CN" altLang="en-US" noProof="0"/>
              <a:t>单击图标添加图片</a:t>
            </a:r>
            <a:endParaRPr lang="zh-CN" altLang="en-US" noProof="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 rtl="0">
              <a:buNone/>
              <a:defRPr sz="1400"/>
            </a:lvl2pPr>
            <a:lvl3pPr marL="914400" indent="0" algn="l" rtl="0">
              <a:buNone/>
              <a:defRPr sz="1200"/>
            </a:lvl3pPr>
            <a:lvl4pPr marL="1371600" indent="0" algn="l" rtl="0">
              <a:buNone/>
              <a:defRPr sz="1000"/>
            </a:lvl4pPr>
            <a:lvl5pPr marL="1828800" indent="0" algn="l" rtl="0">
              <a:buNone/>
              <a:defRPr sz="1000"/>
            </a:lvl5pPr>
            <a:lvl6pPr marL="2286000" indent="0" algn="l" rtl="0">
              <a:buNone/>
              <a:defRPr sz="1000"/>
            </a:lvl6pPr>
            <a:lvl7pPr marL="2743200" indent="0" algn="l" rtl="0">
              <a:buNone/>
              <a:defRPr sz="1000"/>
            </a:lvl7pPr>
            <a:lvl8pPr marL="3200400" indent="0" algn="l" rtl="0">
              <a:buNone/>
              <a:defRPr sz="1000"/>
            </a:lvl8pPr>
            <a:lvl9pPr marL="3657600" indent="0" algn="l" rtl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118C275-B304-48F5-8C4F-015CBCF4E7C1}" type="datetime1">
              <a:rPr lang="zh-CN" altLang="en-US" smtClean="0"/>
              <a:pPr/>
              <a:t>2020-01-07</a:t>
            </a:fld>
            <a:r>
              <a:rPr lang="zh-CN" altLang="en-US" dirty="0"/>
              <a:t>​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8355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8791AA9-DDCB-4BA8-AD1D-963A3AA00622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959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170426F-E661-472B-BE42-25E072CD46D9}" type="datetime1">
              <a:rPr lang="zh-CN" altLang="en-US" smtClean="0"/>
              <a:pPr/>
              <a:t>2020-01-07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0FF54DE5-C571-48E8-A5BC-B369434E2F44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grpSp>
        <p:nvGrpSpPr>
          <p:cNvPr id="7" name="组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直接连接符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​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379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3B1FA6-60CE-4944-B208-45EB625C1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04615D-ADF8-4050-9571-A50224EDF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0CF051-5814-4E95-8EC4-51EAF4C8E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86E9E9-E26F-4CA8-B590-E1B90C6C3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4865AA-C817-4A98-86FC-28A4B1EBF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208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F133C-DFA6-47BF-BEA6-9382015F4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AD978C-CDAD-4145-ABCA-1E8279356D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0EBCCC0-8098-4420-B2F1-44DC3A70B3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E2DBA11-F88E-4FF3-AFE9-FB5654487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F3655D-AE87-49DA-91A1-47E8EA0C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E6E1C2-8AB5-44E7-8F49-DA375EDF0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1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F480C5-ACC3-40D9-966F-2F36B8EDA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9A9742-670A-4074-8311-AB2E7A5D0F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A0FAA3-DAD2-4EDC-AB2A-9F79D8EE2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D83E69-8BA5-4882-99D0-CC39A7389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BD66F4E-EB88-4A83-9DFA-5AC22FD03D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0EA31D-B07A-4842-8084-4C6831486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0E08CA8-6369-461E-846D-C4026947F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8822413-D96D-4ABF-8E1C-D45521362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365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721CD9-7C49-450A-8118-A1A03FDD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9C2C11-69A1-42D7-B024-68999FEE4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9DCE3F-3016-4F3F-AE7A-C6E91912C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F62283-4051-40B7-814C-B6951E756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6949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0ABB8E-FE4C-432C-AE9F-283B261B3C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3AD1802-4540-47DE-B6B3-E30F90263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167F601-6A42-4D98-B08C-E5C838DC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76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F90B70-4936-4E1D-B79B-446AC2CB3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4DB01-FAAE-4002-ADEF-FBE2A10CD3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49AA1C-A560-485C-A97C-8108108B3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E2F66AD-D960-42EE-911C-E8F63DC18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A0F910-80D6-4719-A02C-D07153F35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71E84B1-BEF7-435C-A96E-0FEFE4517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02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B89B09-FF3E-446D-9411-1BDFAD1C9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A5F8EEF-E1DC-4CBB-AAAD-BFAC500C61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4B7F68-0A7A-4E5B-998A-D2D759E5D8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B5E5B23-F7A8-4DF0-B18F-52B9788DE7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F17B16-58EA-4CA7-9EF8-7F6235D4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0AADF-C542-4A1F-AA7A-BEBF559C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68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CFA427D-E965-46B6-A8A6-B21946D60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E5BA91-36A8-4A1E-AA57-DA7E26EE20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6B91C6-40E1-42BE-8BBC-95E0B1D833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4D7CA-5261-4F71-89C1-F21DE3E2A306}" type="datetimeFigureOut">
              <a:rPr lang="zh-CN" altLang="en-US" smtClean="0"/>
              <a:t>2020-01-07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657156-27F5-44F1-B627-965CC4865F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689E81-0BC2-485C-B217-C7BB7BA19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B2688A-3C7C-4DB6-855A-E920616008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559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  <a:p>
            <a:pPr lvl="5" rtl="0"/>
            <a:r>
              <a:rPr lang="zh-CN" altLang="en-US" noProof="0" dirty="0"/>
              <a:t>第六级</a:t>
            </a:r>
          </a:p>
          <a:p>
            <a:pPr lvl="6" rtl="0"/>
            <a:r>
              <a:rPr lang="zh-CN" altLang="en-US" noProof="0" dirty="0"/>
              <a:t>第七级</a:t>
            </a:r>
          </a:p>
          <a:p>
            <a:pPr lvl="7" rtl="0"/>
            <a:r>
              <a:rPr lang="zh-CN" altLang="en-US" noProof="0" dirty="0"/>
              <a:t>第八级</a:t>
            </a:r>
          </a:p>
          <a:p>
            <a:pPr lvl="8" rtl="0"/>
            <a:r>
              <a:rPr lang="zh-CN" altLang="en-US" noProof="0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​</a:t>
            </a:r>
            <a:fld id="{660B6A15-7713-4A08-BBFD-F297CCC2B976}" type="datetime1">
              <a:rPr lang="zh-CN" altLang="en-US" smtClean="0"/>
              <a:pPr/>
              <a:t>2020-01-07</a:t>
            </a:fld>
            <a:r>
              <a:rPr lang="zh-CN" altLang="en-US" dirty="0"/>
              <a:t>​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 rtl="0">
              <a:defRPr sz="120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fld id="{0FF54DE5-C571-48E8-A5BC-B369434E2F44}" type="slidenum">
              <a:rPr lang="en-US" altLang="zh-CN" noProof="0" smtClean="0"/>
              <a:pPr algn="r"/>
              <a:t>‹#›</a:t>
            </a:fld>
            <a:endParaRPr lang="zh-CN" altLang="en-US" noProof="0" dirty="0"/>
          </a:p>
        </p:txBody>
      </p:sp>
      <p:grpSp>
        <p:nvGrpSpPr>
          <p:cNvPr id="15" name="组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直接连接符​​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25260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18.w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0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3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video" Target="../media/media1.wmv"/><Relationship Id="rId7" Type="http://schemas.openxmlformats.org/officeDocument/2006/relationships/image" Target="../media/image28.wmf"/><Relationship Id="rId2" Type="http://schemas.microsoft.com/office/2007/relationships/media" Target="../media/media1.wmv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2.jpg"/><Relationship Id="rId4" Type="http://schemas.openxmlformats.org/officeDocument/2006/relationships/slideLayout" Target="../slideLayouts/slideLayout13.xml"/><Relationship Id="rId9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hyperlink" Target="http://chromedriver.storage.googleapis.com/index.html" TargetMode="Externa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AFEBA2-58EE-4CF8-BF3B-B03DBEF947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3200" dirty="0" err="1">
                <a:solidFill>
                  <a:srgbClr val="5148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python+selenium</a:t>
            </a:r>
            <a:r>
              <a:rPr lang="zh-CN" altLang="en-US" sz="3200" dirty="0">
                <a:solidFill>
                  <a:srgbClr val="5148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自动化测试（入门）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D726D1-A258-4BC8-A932-AE0A47A300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0292" y="3571374"/>
            <a:ext cx="9144000" cy="1655762"/>
          </a:xfrm>
        </p:spPr>
        <p:txBody>
          <a:bodyPr/>
          <a:lstStyle/>
          <a:p>
            <a:endParaRPr lang="en-US" altLang="zh-CN" dirty="0"/>
          </a:p>
          <a:p>
            <a:r>
              <a:rPr lang="zh-CN" altLang="en-US" dirty="0">
                <a:solidFill>
                  <a:srgbClr val="51484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作者：徐涵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83534F-EECD-4312-8EE0-5A60AD3C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17" y="0"/>
            <a:ext cx="2419350" cy="109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40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1488AB-CC34-46F3-8B22-9C86397B2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3E1AA5-6677-4F8D-82C4-E8F62861CF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2.2 </a:t>
            </a:r>
            <a:r>
              <a:rPr lang="zh-CN" altLang="en-US" dirty="0"/>
              <a:t>元素定位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400" dirty="0"/>
              <a:t>    webdriver </a:t>
            </a:r>
            <a:r>
              <a:rPr lang="zh-CN" altLang="en-US" sz="1400" dirty="0"/>
              <a:t>提供了一系列的对象定位方法，已百度输入框的定位方式为例：</a:t>
            </a:r>
            <a:endParaRPr lang="en-US" altLang="zh-CN" sz="1400" dirty="0"/>
          </a:p>
          <a:p>
            <a:pPr marL="0" indent="0">
              <a:buNone/>
            </a:pPr>
            <a:r>
              <a:rPr lang="zh-CN" altLang="en-US" sz="1400" dirty="0"/>
              <a:t>   百度输入框源码：</a:t>
            </a:r>
            <a:endParaRPr lang="en-US" altLang="zh-CN" sz="1400" dirty="0"/>
          </a:p>
          <a:p>
            <a:endParaRPr lang="en-US" altLang="zh-CN" sz="1800" dirty="0"/>
          </a:p>
          <a:p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873623-CD62-4018-852C-1B6A32EC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78584D-35DA-4302-9C8D-02EA123B4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352675"/>
            <a:ext cx="8610600" cy="15335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31BD18-671D-4678-90D5-70EEF11D5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594" y="3995849"/>
            <a:ext cx="7038975" cy="5019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8EAD26A-42AF-477E-9CDE-D641BCE24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93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FB7EF-ED25-4147-9C65-FE9D950F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D16F-73A8-4229-805D-E2115C2D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2.2 </a:t>
            </a:r>
            <a:r>
              <a:rPr lang="zh-CN" altLang="en-US" dirty="0"/>
              <a:t>元素定位</a:t>
            </a: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  2.2.1 class</a:t>
            </a:r>
            <a:r>
              <a:rPr lang="zh-CN" altLang="en-US" dirty="0"/>
              <a:t>含有空格时解决方法：</a:t>
            </a:r>
            <a:endParaRPr lang="en-US" altLang="zh-CN" dirty="0"/>
          </a:p>
          <a:p>
            <a:pPr marL="457200" lvl="1" indent="45720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在实际进行元素定位时，经常发现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class name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是有多个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class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组合的复合类，中间以空格隔开。如果直接进行定位会出现报错，可以通过以下方式处理：</a:t>
            </a:r>
            <a:endParaRPr lang="en-US" altLang="zh-CN" dirty="0">
              <a:solidFill>
                <a:srgbClr val="404040"/>
              </a:solidFill>
              <a:latin typeface="-apple-system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class</a:t>
            </a:r>
            <a:r>
              <a:rPr lang="zh-CN" altLang="en-US" dirty="0"/>
              <a:t>属性唯一但是有空格，选择空格两边唯一的那一个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若空格隔开的</a:t>
            </a:r>
            <a:r>
              <a:rPr lang="en-US" altLang="zh-CN" dirty="0"/>
              <a:t>class</a:t>
            </a:r>
            <a:r>
              <a:rPr lang="zh-CN" altLang="en-US" dirty="0"/>
              <a:t>不唯一可以通过索引进行定位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 err="1"/>
              <a:t>self.driver.find_elements_by_class_name</a:t>
            </a:r>
            <a:r>
              <a:rPr lang="en-US" altLang="zh-CN" dirty="0"/>
              <a:t>('table-</a:t>
            </a:r>
            <a:r>
              <a:rPr lang="en-US" altLang="zh-CN" dirty="0" err="1"/>
              <a:t>dragColumn</a:t>
            </a:r>
            <a:r>
              <a:rPr lang="en-US" altLang="zh-CN" dirty="0"/>
              <a:t>')[0].click()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通过</a:t>
            </a:r>
            <a:r>
              <a:rPr lang="en-US" altLang="zh-CN" dirty="0" err="1"/>
              <a:t>css</a:t>
            </a:r>
            <a:r>
              <a:rPr lang="zh-CN" altLang="en-US" dirty="0"/>
              <a:t>方法进行定位（空格以‘</a:t>
            </a:r>
            <a:r>
              <a:rPr lang="en-US" altLang="zh-CN" dirty="0"/>
              <a:t>.’</a:t>
            </a:r>
            <a:r>
              <a:rPr lang="zh-CN" altLang="en-US" dirty="0"/>
              <a:t>代替）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0D2F6E-A080-4475-9BFA-1F6F4BD0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9F3C96-C5A8-4098-860E-B4A23856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7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FB7EF-ED25-4147-9C65-FE9D950F6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A2D16F-73A8-4229-805D-E2115C2DF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900" y="1600200"/>
            <a:ext cx="99822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2.2 </a:t>
            </a:r>
            <a:r>
              <a:rPr lang="zh-CN" altLang="en-US" dirty="0"/>
              <a:t>元素定位</a:t>
            </a:r>
            <a:r>
              <a:rPr lang="en-US" altLang="zh-CN" dirty="0"/>
              <a:t>    </a:t>
            </a:r>
          </a:p>
          <a:p>
            <a:pPr marL="0" indent="0">
              <a:buNone/>
            </a:pPr>
            <a:r>
              <a:rPr lang="en-US" altLang="zh-CN" dirty="0"/>
              <a:t>      2.2.1 class</a:t>
            </a:r>
            <a:r>
              <a:rPr lang="zh-CN" altLang="en-US" dirty="0"/>
              <a:t>含有空格时解决方法：</a:t>
            </a:r>
            <a:endParaRPr lang="en-US" altLang="zh-CN" dirty="0"/>
          </a:p>
          <a:p>
            <a:pPr marL="457200" lvl="1" indent="457200">
              <a:lnSpc>
                <a:spcPct val="150000"/>
              </a:lnSpc>
              <a:buNone/>
            </a:pPr>
            <a:r>
              <a:rPr lang="zh-CN" altLang="en-US" sz="1200" dirty="0"/>
              <a:t>示例：</a:t>
            </a:r>
            <a:endParaRPr lang="en-US" altLang="zh-CN" sz="1200" dirty="0"/>
          </a:p>
          <a:p>
            <a:pPr marL="457200" lvl="1" indent="457200">
              <a:lnSpc>
                <a:spcPct val="150000"/>
              </a:lnSpc>
              <a:buNone/>
            </a:pPr>
            <a:endParaRPr lang="en-US" altLang="zh-CN" sz="1200" dirty="0"/>
          </a:p>
          <a:p>
            <a:pPr marL="457200" lvl="1" indent="457200">
              <a:lnSpc>
                <a:spcPct val="150000"/>
              </a:lnSpc>
              <a:buNone/>
            </a:pPr>
            <a:endParaRPr lang="en-US" altLang="zh-CN" sz="1200" dirty="0"/>
          </a:p>
          <a:p>
            <a:pPr marL="457200" lvl="1" indent="457200">
              <a:lnSpc>
                <a:spcPct val="150000"/>
              </a:lnSpc>
              <a:buNone/>
            </a:pPr>
            <a:endParaRPr lang="en-US" altLang="zh-CN" sz="1200" dirty="0"/>
          </a:p>
          <a:p>
            <a:pPr marL="457200" lvl="1" indent="457200">
              <a:lnSpc>
                <a:spcPct val="150000"/>
              </a:lnSpc>
              <a:buNone/>
            </a:pPr>
            <a:r>
              <a:rPr lang="zh-CN" altLang="en-US" sz="1200" dirty="0"/>
              <a:t>参考代码：</a:t>
            </a:r>
            <a:endParaRPr lang="en-US" altLang="zh-CN" sz="1200" dirty="0"/>
          </a:p>
          <a:p>
            <a:pPr marL="457200" lvl="1" indent="457200">
              <a:lnSpc>
                <a:spcPct val="150000"/>
              </a:lnSpc>
              <a:buNone/>
            </a:pPr>
            <a:endParaRPr lang="zh-CN" altLang="en-US" sz="1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0D2F6E-A080-4475-9BFA-1F6F4BD0C4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E9F3C96-C5A8-4098-860E-B4A238562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A587505-961A-4AF0-8CC8-8450696BC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328" y="2809315"/>
            <a:ext cx="7743825" cy="4953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38484B-A5CF-4B7B-AAFC-53C69ACD7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278" y="3390900"/>
            <a:ext cx="7762875" cy="4953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6D32DD9-5042-46CF-8DAF-5DA68A71AE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3266" y="4216774"/>
            <a:ext cx="5360365" cy="302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9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       2.3.1 </a:t>
            </a:r>
            <a:r>
              <a:rPr lang="zh-CN" altLang="en-US" sz="1800" dirty="0"/>
              <a:t>强制等待</a:t>
            </a:r>
            <a:endParaRPr lang="en-US" altLang="zh-CN" sz="1800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400" dirty="0"/>
              <a:t>第一种也是最简单粗暴的一种办法就是强制等待</a:t>
            </a:r>
            <a:r>
              <a:rPr lang="en-US" altLang="zh-CN" sz="1400" dirty="0"/>
              <a:t>sleep(xx)</a:t>
            </a:r>
            <a:r>
              <a:rPr lang="zh-CN" altLang="en-US" sz="1400" dirty="0"/>
              <a:t>，需要引入“</a:t>
            </a:r>
            <a:r>
              <a:rPr lang="en-US" altLang="zh-CN" sz="1400" dirty="0"/>
              <a:t>time”</a:t>
            </a:r>
            <a:r>
              <a:rPr lang="zh-CN" altLang="en-US" sz="1400" dirty="0"/>
              <a:t>模块，这种叫强制等待，不管你浏览器是否加载完了，程序都得等待</a:t>
            </a:r>
            <a:r>
              <a:rPr lang="en-US" altLang="zh-CN" sz="1400" dirty="0"/>
              <a:t>3</a:t>
            </a:r>
            <a:r>
              <a:rPr lang="zh-CN" altLang="en-US" sz="1400" dirty="0"/>
              <a:t>秒，</a:t>
            </a:r>
            <a:r>
              <a:rPr lang="en-US" altLang="zh-CN" sz="1400" dirty="0"/>
              <a:t>3</a:t>
            </a:r>
            <a:r>
              <a:rPr lang="zh-CN" altLang="en-US" sz="1400" dirty="0"/>
              <a:t>秒一到，继续执行下面的代码，作为调试很有用，有时候也可以在代码里这样等待，不过不建议总用这种等待方式，太死板，严重影响程序执行速度。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94EE3A3-3868-47A7-ACDC-D5F00C8DC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5939" y="3697664"/>
            <a:ext cx="5924550" cy="1933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7A2880-0B43-4015-A2E3-16D2AA791B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58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800" dirty="0"/>
              <a:t>      2.3.2 </a:t>
            </a:r>
            <a:r>
              <a:rPr lang="zh-CN" altLang="en-US" sz="1800" dirty="0"/>
              <a:t>隐性等待</a:t>
            </a:r>
            <a:endParaRPr lang="en-US" altLang="zh-CN" sz="1800" dirty="0"/>
          </a:p>
          <a:p>
            <a:pPr marL="0" indent="457200">
              <a:lnSpc>
                <a:spcPts val="1000"/>
              </a:lnSpc>
              <a:buNone/>
            </a:pPr>
            <a:r>
              <a:rPr lang="zh-CN" altLang="en-US" sz="1400" dirty="0"/>
              <a:t>    </a:t>
            </a:r>
            <a:r>
              <a:rPr lang="en-US" altLang="zh-CN" sz="1400" dirty="0"/>
              <a:t>a</a:t>
            </a:r>
            <a:r>
              <a:rPr lang="zh-CN" altLang="en-US" sz="1400" dirty="0"/>
              <a:t>、第二种办法叫隐性等待，通过添加 </a:t>
            </a:r>
            <a:endParaRPr lang="en-US" altLang="zh-CN" sz="1400" dirty="0"/>
          </a:p>
          <a:p>
            <a:pPr marL="0" indent="457200">
              <a:lnSpc>
                <a:spcPts val="1000"/>
              </a:lnSpc>
              <a:buNone/>
            </a:pPr>
            <a:r>
              <a:rPr lang="en-US" altLang="zh-CN" sz="1400" dirty="0" err="1"/>
              <a:t>implicitly_wait</a:t>
            </a:r>
            <a:r>
              <a:rPr lang="en-US" altLang="zh-CN" sz="1400" dirty="0"/>
              <a:t>() </a:t>
            </a:r>
            <a:r>
              <a:rPr lang="zh-CN" altLang="en-US" sz="1400" dirty="0"/>
              <a:t>方法就可以方便的</a:t>
            </a:r>
            <a:endParaRPr lang="en-US" altLang="zh-CN" sz="1400" dirty="0"/>
          </a:p>
          <a:p>
            <a:pPr marL="0" indent="457200">
              <a:lnSpc>
                <a:spcPts val="1000"/>
              </a:lnSpc>
              <a:buNone/>
            </a:pPr>
            <a:r>
              <a:rPr lang="zh-CN" altLang="en-US" sz="1400" dirty="0"/>
              <a:t>实现智能等待；</a:t>
            </a:r>
            <a:r>
              <a:rPr lang="en-US" altLang="zh-CN" sz="1400" dirty="0" err="1"/>
              <a:t>implicitly_wait</a:t>
            </a:r>
            <a:r>
              <a:rPr lang="en-US" altLang="zh-CN" sz="1400" dirty="0"/>
              <a:t>(30) </a:t>
            </a:r>
            <a:r>
              <a:rPr lang="zh-CN" altLang="en-US" sz="1400" dirty="0"/>
              <a:t>的</a:t>
            </a:r>
            <a:endParaRPr lang="en-US" altLang="zh-CN" sz="1400" dirty="0"/>
          </a:p>
          <a:p>
            <a:pPr marL="0" indent="457200">
              <a:lnSpc>
                <a:spcPts val="1000"/>
              </a:lnSpc>
              <a:buNone/>
            </a:pPr>
            <a:r>
              <a:rPr lang="zh-CN" altLang="en-US" sz="1400" dirty="0"/>
              <a:t>用法应该比 </a:t>
            </a:r>
            <a:r>
              <a:rPr lang="en-US" altLang="zh-CN" sz="1400" dirty="0" err="1"/>
              <a:t>time.sleep</a:t>
            </a:r>
            <a:r>
              <a:rPr lang="en-US" altLang="zh-CN" sz="1400" dirty="0"/>
              <a:t>() </a:t>
            </a:r>
            <a:r>
              <a:rPr lang="zh-CN" altLang="en-US" sz="1400" dirty="0"/>
              <a:t>更智能，</a:t>
            </a:r>
            <a:endParaRPr lang="en-US" altLang="zh-CN" sz="1400" dirty="0"/>
          </a:p>
          <a:p>
            <a:pPr marL="0" indent="457200">
              <a:lnSpc>
                <a:spcPts val="1000"/>
              </a:lnSpc>
              <a:buNone/>
            </a:pPr>
            <a:r>
              <a:rPr lang="zh-CN" altLang="en-US" sz="1400" dirty="0"/>
              <a:t>后者只能选择一个固定的时间的等待，</a:t>
            </a:r>
            <a:endParaRPr lang="en-US" altLang="zh-CN" sz="1400" dirty="0"/>
          </a:p>
          <a:p>
            <a:pPr marL="0" indent="457200">
              <a:lnSpc>
                <a:spcPts val="1000"/>
              </a:lnSpc>
              <a:buNone/>
            </a:pPr>
            <a:r>
              <a:rPr lang="zh-CN" altLang="en-US" sz="1400" dirty="0"/>
              <a:t>前者可以 在一个时间范围内智能的等待。</a:t>
            </a:r>
            <a:r>
              <a:rPr lang="en-US" altLang="zh-CN" dirty="0"/>
              <a:t>    </a:t>
            </a:r>
          </a:p>
          <a:p>
            <a:pPr marL="0" indent="457200">
              <a:lnSpc>
                <a:spcPts val="1500"/>
              </a:lnSpc>
              <a:buNone/>
            </a:pPr>
            <a:r>
              <a:rPr lang="zh-CN" altLang="en-US" sz="1400" dirty="0"/>
              <a:t> </a:t>
            </a:r>
            <a:endParaRPr lang="en-US" altLang="zh-CN" sz="1400" dirty="0"/>
          </a:p>
          <a:p>
            <a:pPr marL="0" indent="457200">
              <a:lnSpc>
                <a:spcPts val="1500"/>
              </a:lnSpc>
              <a:buNone/>
            </a:pPr>
            <a:r>
              <a:rPr lang="zh-CN" altLang="en-US" sz="1400" dirty="0"/>
              <a:t>  </a:t>
            </a:r>
            <a:r>
              <a:rPr lang="en-US" altLang="zh-CN" sz="1400" dirty="0"/>
              <a:t>b</a:t>
            </a:r>
            <a:r>
              <a:rPr lang="zh-CN" altLang="en-US" sz="1400" dirty="0"/>
              <a:t>、需要特别说明的是：隐性等待对整个</a:t>
            </a:r>
            <a:r>
              <a:rPr lang="en-US" altLang="zh-CN" sz="1400" dirty="0"/>
              <a:t>driver</a:t>
            </a:r>
            <a:r>
              <a:rPr lang="zh-CN" altLang="en-US" sz="1400" dirty="0"/>
              <a:t>的周期都起作用，所以只要设置一次即可</a:t>
            </a:r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B5734E-3749-4D49-85D9-7CD9DF439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157" y="2557462"/>
            <a:ext cx="6067425" cy="17430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F6A4C0B-3768-4CAF-A6A1-F46BC47F12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680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sz="1800" dirty="0"/>
              <a:t>2.3.2 </a:t>
            </a:r>
            <a:r>
              <a:rPr lang="zh-CN" altLang="en-US" sz="1800" dirty="0"/>
              <a:t>显性等待</a:t>
            </a:r>
            <a:endParaRPr lang="en-US" altLang="zh-CN" sz="1800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400" dirty="0"/>
              <a:t>第三种办法就是显性等待，</a:t>
            </a:r>
            <a:r>
              <a:rPr lang="en-US" altLang="zh-CN" sz="1400" dirty="0" err="1"/>
              <a:t>WebDriverWait</a:t>
            </a:r>
            <a:r>
              <a:rPr lang="zh-CN" altLang="en-US" sz="1400" dirty="0"/>
              <a:t>，配合该类的</a:t>
            </a:r>
            <a:r>
              <a:rPr lang="en-US" altLang="zh-CN" sz="1400" dirty="0"/>
              <a:t>until()</a:t>
            </a:r>
            <a:r>
              <a:rPr lang="zh-CN" altLang="en-US" sz="1400" dirty="0"/>
              <a:t>和</a:t>
            </a:r>
            <a:r>
              <a:rPr lang="en-US" altLang="zh-CN" sz="1400" dirty="0" err="1"/>
              <a:t>until_not</a:t>
            </a:r>
            <a:r>
              <a:rPr lang="en-US" altLang="zh-CN" sz="1400" dirty="0"/>
              <a:t>()</a:t>
            </a:r>
            <a:r>
              <a:rPr lang="zh-CN" altLang="en-US" sz="1400" dirty="0"/>
              <a:t>方法，就能够根据判断条件而进行灵活地等待了。它主要的意思就是：程序每隔</a:t>
            </a:r>
            <a:r>
              <a:rPr lang="en-US" altLang="zh-CN" sz="1400" dirty="0"/>
              <a:t>xx</a:t>
            </a:r>
            <a:r>
              <a:rPr lang="zh-CN" altLang="en-US" sz="1400" dirty="0"/>
              <a:t>秒看一眼，如果条件成立了，则执行下一步，否则继续等待，直到超过设置的最长时间，然后抛出</a:t>
            </a:r>
            <a:r>
              <a:rPr lang="en-US" altLang="zh-CN" sz="1400" dirty="0" err="1"/>
              <a:t>TimeoutException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3E2F13B-64F9-438C-91CD-93AFF73DA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600" dirty="0"/>
              <a:t>      2.3.2 </a:t>
            </a:r>
            <a:r>
              <a:rPr lang="zh-CN" altLang="en-US" sz="1600" dirty="0"/>
              <a:t>显性等待</a:t>
            </a:r>
            <a:endParaRPr lang="en-US" altLang="zh-CN" sz="1600" dirty="0"/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404040"/>
                </a:solidFill>
                <a:latin typeface="-apple-system"/>
              </a:rPr>
              <a:t>wait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模块的</a:t>
            </a:r>
            <a:r>
              <a:rPr lang="en-US" altLang="zh-CN" sz="1400" dirty="0" err="1">
                <a:solidFill>
                  <a:srgbClr val="404040"/>
                </a:solidFill>
                <a:latin typeface="-apple-system"/>
              </a:rPr>
              <a:t>WebDriverWait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类是显性等待类，先看下它有哪些参数与方法：</a:t>
            </a: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404040"/>
                </a:solidFill>
                <a:latin typeface="-apple-system"/>
              </a:rPr>
              <a:t>             </a:t>
            </a:r>
            <a:r>
              <a:rPr lang="en-US" altLang="zh-CN" sz="1400" dirty="0" err="1">
                <a:solidFill>
                  <a:srgbClr val="404040"/>
                </a:solidFill>
                <a:latin typeface="-apple-system"/>
              </a:rPr>
              <a:t>selenium.webdriver.support.wait.WebDriverWait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（类）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sz="1400" dirty="0"/>
              <a:t>1</a:t>
            </a:r>
            <a:r>
              <a:rPr lang="zh-CN" altLang="en-US" sz="1400" dirty="0"/>
              <a:t>）</a:t>
            </a:r>
            <a:r>
              <a:rPr lang="en-US" altLang="zh-CN" sz="1400" dirty="0" err="1"/>
              <a:t>init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                     调用方法如下：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</a:t>
            </a:r>
            <a:r>
              <a:rPr lang="en-US" altLang="zh-CN" sz="1400" dirty="0" err="1">
                <a:solidFill>
                  <a:srgbClr val="FF0000"/>
                </a:solidFill>
                <a:latin typeface="-apple-system"/>
              </a:rPr>
              <a:t>WebDriverWait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(driver,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超时时长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调用频率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忽略异常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).until(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可执行方法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超时时返回的信息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)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EFBC6B-02A5-4919-B754-8873FDD4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807" y="3996417"/>
            <a:ext cx="9248775" cy="1304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EB4FB2-7069-4CF8-BE5B-4F9477681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2.3.2 </a:t>
            </a:r>
            <a:r>
              <a:rPr lang="zh-CN" altLang="en-US" dirty="0"/>
              <a:t>显性等待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       </a:t>
            </a:r>
            <a:r>
              <a:rPr lang="en-US" altLang="zh-CN" sz="1400" dirty="0">
                <a:solidFill>
                  <a:schemeClr val="tx2"/>
                </a:solidFill>
              </a:rPr>
              <a:t>2)  until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    </a:t>
            </a:r>
          </a:p>
          <a:p>
            <a:pPr marL="0" indent="0">
              <a:buNone/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       </a:t>
            </a:r>
            <a:r>
              <a:rPr lang="en-US" altLang="zh-CN" sz="1400" dirty="0">
                <a:solidFill>
                  <a:schemeClr val="tx2"/>
                </a:solidFill>
              </a:rPr>
              <a:t>3) </a:t>
            </a:r>
            <a:r>
              <a:rPr lang="en-US" altLang="zh-CN" sz="1400" dirty="0" err="1">
                <a:solidFill>
                  <a:schemeClr val="tx2"/>
                </a:solidFill>
              </a:rPr>
              <a:t>until_not</a:t>
            </a:r>
            <a:endParaRPr lang="en-US" altLang="zh-CN" sz="1400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                 调用方法如下：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0" indent="0" algn="ctr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</a:t>
            </a:r>
            <a:r>
              <a:rPr lang="en-US" altLang="zh-CN" sz="1400" dirty="0" err="1">
                <a:solidFill>
                  <a:srgbClr val="FF0000"/>
                </a:solidFill>
                <a:latin typeface="-apple-system"/>
              </a:rPr>
              <a:t>WebDriverWait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(driver,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超时时长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调用频率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忽略异常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).until(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可执行方法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超时时返回的信息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)</a:t>
            </a:r>
            <a:endParaRPr lang="en-US" altLang="zh-CN" sz="14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2C9F737-A37A-472D-8745-E75334EE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303" y="2958241"/>
            <a:ext cx="9029700" cy="7048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D6D177-C087-4D96-89DD-4D9E19965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03" y="4369828"/>
            <a:ext cx="8362950" cy="685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64728BF-23DB-47C7-B1EC-45E4C1020C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2.3.2 </a:t>
            </a:r>
            <a:r>
              <a:rPr lang="zh-CN" altLang="en-US" dirty="0"/>
              <a:t>显性等待</a:t>
            </a:r>
            <a:endParaRPr lang="en-US" altLang="zh-CN" dirty="0"/>
          </a:p>
          <a:p>
            <a:pPr marL="0" indent="0" algn="ctr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         </a:t>
            </a:r>
            <a:r>
              <a:rPr lang="en-US" altLang="zh-CN" sz="1400" dirty="0" err="1">
                <a:solidFill>
                  <a:srgbClr val="FF0000"/>
                </a:solidFill>
                <a:latin typeface="-apple-system"/>
              </a:rPr>
              <a:t>WebDriverWait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(driver,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超时时长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调用频率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忽略异常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).until(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可执行方法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, </a:t>
            </a:r>
            <a:r>
              <a:rPr lang="zh-CN" altLang="en-US" sz="1400" dirty="0">
                <a:solidFill>
                  <a:srgbClr val="FF0000"/>
                </a:solidFill>
                <a:latin typeface="-apple-system"/>
              </a:rPr>
              <a:t>超时时返回的信息</a:t>
            </a:r>
            <a:r>
              <a:rPr lang="en-US" altLang="zh-CN" sz="1400" dirty="0">
                <a:solidFill>
                  <a:srgbClr val="FF0000"/>
                </a:solidFill>
                <a:latin typeface="-apple-system"/>
              </a:rPr>
              <a:t>)</a:t>
            </a:r>
          </a:p>
          <a:p>
            <a:pPr marL="0" indent="0">
              <a:buNone/>
            </a:pPr>
            <a:r>
              <a:rPr lang="en-US" altLang="zh-CN" sz="1400" dirty="0">
                <a:solidFill>
                  <a:srgbClr val="FF0000"/>
                </a:solidFill>
              </a:rPr>
              <a:t>          </a:t>
            </a:r>
            <a:r>
              <a:rPr lang="zh-CN" altLang="en-US" sz="1600" dirty="0">
                <a:solidFill>
                  <a:srgbClr val="FF0000"/>
                </a:solidFill>
              </a:rPr>
              <a:t>注意：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lvl="1" indent="45720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404040"/>
                </a:solidFill>
                <a:latin typeface="-apple-system"/>
              </a:rPr>
              <a:t>until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或</a:t>
            </a:r>
            <a:r>
              <a:rPr lang="en-US" altLang="zh-CN" sz="1400" dirty="0" err="1">
                <a:solidFill>
                  <a:srgbClr val="404040"/>
                </a:solidFill>
                <a:latin typeface="-apple-system"/>
              </a:rPr>
              <a:t>until_not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中的可执行方法</a:t>
            </a:r>
            <a:r>
              <a:rPr lang="en-US" altLang="zh-CN" sz="1400" dirty="0">
                <a:solidFill>
                  <a:srgbClr val="404040"/>
                </a:solidFill>
                <a:latin typeface="-apple-system"/>
              </a:rPr>
              <a:t>method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参数，一定要是可以调用的，即这个对象一定有 </a:t>
            </a:r>
            <a:r>
              <a:rPr lang="en-US" altLang="zh-CN" sz="1400" b="1" dirty="0">
                <a:solidFill>
                  <a:srgbClr val="404040"/>
                </a:solidFill>
                <a:latin typeface="-apple-system"/>
              </a:rPr>
              <a:t>call</a:t>
            </a:r>
            <a:r>
              <a:rPr lang="en-US" altLang="zh-CN" sz="1400" dirty="0">
                <a:solidFill>
                  <a:srgbClr val="404040"/>
                </a:solidFill>
                <a:latin typeface="-apple-system"/>
              </a:rPr>
              <a:t>() 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方法，  否则会抛出异常：</a:t>
            </a: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457200" lvl="1" indent="457200">
              <a:lnSpc>
                <a:spcPct val="150000"/>
              </a:lnSpc>
              <a:buNone/>
            </a:pPr>
            <a:r>
              <a:rPr lang="en-US" altLang="zh-CN" sz="1400" dirty="0" err="1"/>
              <a:t>TypeError</a:t>
            </a:r>
            <a:r>
              <a:rPr lang="en-US" altLang="zh-CN" sz="1400" dirty="0"/>
              <a:t>: 'xxx' object is not callable 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dirty="0">
                <a:solidFill>
                  <a:srgbClr val="FF0000"/>
                </a:solidFill>
              </a:rPr>
              <a:t>错误用法示例：</a:t>
            </a:r>
            <a:endParaRPr lang="en-US" altLang="zh-CN" sz="1400" dirty="0">
              <a:solidFill>
                <a:srgbClr val="FF0000"/>
              </a:solidFill>
            </a:endParaRPr>
          </a:p>
          <a:p>
            <a:pPr marL="457200" lvl="1" indent="457200">
              <a:lnSpc>
                <a:spcPct val="150000"/>
              </a:lnSpc>
              <a:buNone/>
            </a:pPr>
            <a:r>
              <a:rPr lang="en-US" altLang="zh-CN" sz="1400" dirty="0" err="1"/>
              <a:t>WebDriverWait</a:t>
            </a:r>
            <a:r>
              <a:rPr lang="en-US" altLang="zh-CN" sz="1400" dirty="0"/>
              <a:t>(driver, 10).until(</a:t>
            </a:r>
            <a:r>
              <a:rPr lang="en-US" altLang="zh-CN" sz="1400" dirty="0" err="1"/>
              <a:t>driver.find_element_by_id</a:t>
            </a:r>
            <a:r>
              <a:rPr lang="en-US" altLang="zh-CN" sz="1400" dirty="0"/>
              <a:t>(‘kw’)) # </a:t>
            </a:r>
            <a:r>
              <a:rPr lang="zh-CN" altLang="en-US" sz="1400" dirty="0"/>
              <a:t>错误用法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1400" dirty="0"/>
          </a:p>
          <a:p>
            <a:pPr marL="457200" lvl="1" indent="457200">
              <a:lnSpc>
                <a:spcPct val="150000"/>
              </a:lnSpc>
              <a:buNone/>
            </a:pPr>
            <a:r>
              <a:rPr lang="zh-CN" altLang="en-US" sz="1400" dirty="0"/>
              <a:t>可以用</a:t>
            </a:r>
            <a:r>
              <a:rPr lang="en-US" altLang="zh-CN" sz="1400" dirty="0"/>
              <a:t>selenium</a:t>
            </a:r>
            <a:r>
              <a:rPr lang="zh-CN" altLang="en-US" sz="1400" dirty="0"/>
              <a:t>提供的 </a:t>
            </a:r>
            <a:r>
              <a:rPr lang="en-US" altLang="zh-CN" sz="1400" b="1" dirty="0" err="1"/>
              <a:t>expected_conditions</a:t>
            </a:r>
            <a:r>
              <a:rPr lang="en-US" altLang="zh-CN" sz="1400" dirty="0"/>
              <a:t> </a:t>
            </a:r>
            <a:r>
              <a:rPr lang="zh-CN" altLang="en-US" sz="1400" dirty="0"/>
              <a:t>模块中的各种条件，也可以用</a:t>
            </a:r>
            <a:r>
              <a:rPr lang="en-US" altLang="zh-CN" sz="1400" dirty="0" err="1"/>
              <a:t>WebElement</a:t>
            </a:r>
            <a:r>
              <a:rPr lang="zh-CN" altLang="en-US" sz="1400" dirty="0"/>
              <a:t>的 </a:t>
            </a:r>
            <a:r>
              <a:rPr lang="en-US" altLang="zh-CN" sz="1400" b="1" dirty="0" err="1"/>
              <a:t>is_displayed</a:t>
            </a:r>
            <a:r>
              <a:rPr lang="en-US" altLang="zh-CN" sz="1400" b="1" dirty="0"/>
              <a:t>()</a:t>
            </a:r>
            <a:r>
              <a:rPr lang="en-US" altLang="zh-CN" sz="1400" dirty="0"/>
              <a:t> </a:t>
            </a:r>
            <a:r>
              <a:rPr lang="zh-CN" altLang="en-US" sz="1400" dirty="0"/>
              <a:t>、</a:t>
            </a:r>
            <a:r>
              <a:rPr lang="en-US" altLang="zh-CN" sz="1400" b="1" dirty="0" err="1"/>
              <a:t>is_enabled</a:t>
            </a:r>
            <a:r>
              <a:rPr lang="en-US" altLang="zh-CN" sz="1400" b="1" dirty="0"/>
              <a:t>()</a:t>
            </a:r>
            <a:r>
              <a:rPr lang="zh-CN" altLang="en-US" sz="1400" dirty="0"/>
              <a:t>、</a:t>
            </a:r>
            <a:r>
              <a:rPr lang="en-US" altLang="zh-CN" sz="1400" b="1" dirty="0"/>
              <a:t> </a:t>
            </a:r>
            <a:r>
              <a:rPr lang="en-US" altLang="zh-CN" sz="1400" b="1" dirty="0" err="1"/>
              <a:t>is_selected</a:t>
            </a:r>
            <a:r>
              <a:rPr lang="en-US" altLang="zh-CN" sz="1400" b="1" dirty="0"/>
              <a:t>() </a:t>
            </a:r>
            <a:r>
              <a:rPr lang="zh-CN" altLang="en-US" sz="1400" dirty="0"/>
              <a:t>方法，或者用自己封装的方法都可以。</a:t>
            </a:r>
          </a:p>
          <a:p>
            <a:pPr marL="457200" lvl="1" indent="457200">
              <a:lnSpc>
                <a:spcPct val="1500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A62D7BB-70C0-438E-8A8C-E4D2B0403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9291" y="5682852"/>
            <a:ext cx="1206291" cy="1175148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F73E937F-93AD-470B-AF98-86D2C2367BEB}"/>
              </a:ext>
            </a:extLst>
          </p:cNvPr>
          <p:cNvCxnSpPr>
            <a:cxnSpLocks/>
          </p:cNvCxnSpPr>
          <p:nvPr/>
        </p:nvCxnSpPr>
        <p:spPr>
          <a:xfrm flipV="1">
            <a:off x="2856322" y="2931736"/>
            <a:ext cx="4722829" cy="593890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64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2.3 selenium</a:t>
            </a:r>
            <a:r>
              <a:rPr lang="zh-CN" altLang="en-US" dirty="0"/>
              <a:t>三种等待方式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2.3.2 </a:t>
            </a:r>
            <a:r>
              <a:rPr lang="zh-CN" altLang="en-US" dirty="0"/>
              <a:t>显性等待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sz="1800" dirty="0"/>
              <a:t>参考代码：</a:t>
            </a:r>
            <a:endParaRPr lang="en-US" altLang="zh-CN" sz="1800" dirty="0"/>
          </a:p>
          <a:p>
            <a:pPr marL="0" indent="0" algn="ctr">
              <a:buNone/>
            </a:pPr>
            <a:endParaRPr lang="en-US" altLang="zh-CN" sz="1400" dirty="0">
              <a:solidFill>
                <a:srgbClr val="FF0000"/>
              </a:solidFill>
            </a:endParaRPr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600" dirty="0" err="1">
                <a:solidFill>
                  <a:srgbClr val="FF0000"/>
                </a:solidFill>
              </a:rPr>
              <a:t>ps</a:t>
            </a:r>
            <a:r>
              <a:rPr lang="zh-CN" altLang="en-US" sz="1600" dirty="0">
                <a:solidFill>
                  <a:srgbClr val="FF0000"/>
                </a:solidFill>
              </a:rPr>
              <a:t>：</a:t>
            </a:r>
            <a:r>
              <a:rPr lang="en-US" altLang="zh-CN" sz="1600" dirty="0" err="1">
                <a:solidFill>
                  <a:srgbClr val="FF0000"/>
                </a:solidFill>
              </a:rPr>
              <a:t>py</a:t>
            </a:r>
            <a:r>
              <a:rPr lang="zh-CN" altLang="en-US" sz="1600" dirty="0"/>
              <a:t>类型文件打不开，解决方案：</a:t>
            </a:r>
            <a:endParaRPr lang="en-US" altLang="zh-CN" sz="16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lang="zh-CN" altLang="en-US" dirty="0"/>
              <a:t>打开文件</a:t>
            </a:r>
            <a:r>
              <a:rPr lang="en-US" altLang="zh-CN" dirty="0"/>
              <a:t>——</a:t>
            </a:r>
            <a:r>
              <a:rPr lang="zh-CN" altLang="en-US" dirty="0"/>
              <a:t>选项</a:t>
            </a:r>
            <a:r>
              <a:rPr lang="en-US" altLang="zh-CN" dirty="0"/>
              <a:t>——</a:t>
            </a:r>
            <a:r>
              <a:rPr lang="zh-CN" altLang="en-US" dirty="0"/>
              <a:t>信任中心，在宏设置中启用所有宏，关于</a:t>
            </a:r>
            <a:r>
              <a:rPr lang="en-US" altLang="zh-CN" dirty="0"/>
              <a:t>Macro</a:t>
            </a:r>
            <a:r>
              <a:rPr lang="zh-CN" altLang="en-US" dirty="0"/>
              <a:t>、</a:t>
            </a:r>
            <a:r>
              <a:rPr lang="en-US" altLang="zh-CN" dirty="0" err="1"/>
              <a:t>Acitve</a:t>
            </a:r>
            <a:r>
              <a:rPr lang="en-US" altLang="zh-CN" dirty="0"/>
              <a:t> X</a:t>
            </a:r>
            <a:r>
              <a:rPr lang="zh-CN" altLang="en-US" dirty="0"/>
              <a:t>插件等项目设置上，建议暂时全部设置为允许，看下相关对象的访问和运行情况。</a:t>
            </a:r>
            <a:endParaRPr lang="en-US" altLang="zh-CN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、可以打开我的电脑，在地址栏输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en-US" altLang="zh-CN" sz="16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tmp</a:t>
            </a:r>
            <a:r>
              <a:rPr lang="en-US" altLang="zh-CN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%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，此时搜索嵌入对象的名字（有特殊字符</a:t>
            </a:r>
            <a:r>
              <a:rPr lang="en-US" altLang="zh-CN" sz="1600" dirty="0" err="1"/>
              <a:t>py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可能搜索不到，可以搜索关键字），即可找到，此时能打开了，如果弹出提示框显示受保护，点击更多信息即可选择运行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5F9F5FB9-50B4-403D-8C5F-D9BDF50417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3285799"/>
              </p:ext>
            </p:extLst>
          </p:nvPr>
        </p:nvGraphicFramePr>
        <p:xfrm>
          <a:off x="3808134" y="2876550"/>
          <a:ext cx="800100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包装程序外壳对象" showAsIcon="1" r:id="rId4" imgW="800280" imgH="552600" progId="Package">
                  <p:embed/>
                </p:oleObj>
              </mc:Choice>
              <mc:Fallback>
                <p:oleObj name="包装程序外壳对象" showAsIcon="1" r:id="rId4" imgW="8002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808134" y="2876550"/>
                        <a:ext cx="800100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E0142766-A263-4335-AF61-6F92EFB25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5907" y="54775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8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104900" y="146049"/>
            <a:ext cx="9980682" cy="1096962"/>
          </a:xfrm>
        </p:spPr>
        <p:txBody>
          <a:bodyPr rtlCol="0"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FE8CA5-46E3-4AD9-B120-3CD9DE17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Selenium+Python</a:t>
            </a:r>
            <a:r>
              <a:rPr lang="zh-CN" altLang="en-US" sz="2400" b="1" dirty="0"/>
              <a:t>环境搭建及配置</a:t>
            </a:r>
          </a:p>
          <a:p>
            <a:r>
              <a:rPr lang="en-US" altLang="zh-CN" sz="2400" b="1" dirty="0"/>
              <a:t>2</a:t>
            </a:r>
            <a:r>
              <a:rPr lang="zh-CN" altLang="en-US" sz="2400" b="1" dirty="0"/>
              <a:t>、元素定位及浏览器基本操作</a:t>
            </a:r>
          </a:p>
          <a:p>
            <a:r>
              <a:rPr lang="en-US" altLang="zh-CN" sz="2400" b="1" dirty="0"/>
              <a:t>3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Selenium</a:t>
            </a:r>
            <a:r>
              <a:rPr lang="zh-CN" altLang="en-US" sz="2400" b="1" dirty="0"/>
              <a:t>速查表</a:t>
            </a:r>
            <a:endParaRPr lang="en-US" altLang="zh-CN" sz="2400" b="1" dirty="0"/>
          </a:p>
          <a:p>
            <a:r>
              <a:rPr lang="en-US" altLang="zh-CN" sz="2400" b="1" dirty="0"/>
              <a:t>4</a:t>
            </a:r>
            <a:r>
              <a:rPr lang="zh-CN" altLang="en-US" sz="2400" b="1" dirty="0"/>
              <a:t>、自动化测试用例</a:t>
            </a:r>
          </a:p>
          <a:p>
            <a:pPr marL="0" indent="0">
              <a:buNone/>
            </a:pPr>
            <a:br>
              <a:rPr lang="zh-CN" altLang="en-US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81CC5-08EA-4F2F-92AC-277C01730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082C148-5DB1-426A-A163-9B77604358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02656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122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2.4 </a:t>
            </a:r>
            <a:r>
              <a:rPr lang="zh-CN" altLang="en-US" dirty="0"/>
              <a:t>浏览器操作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000" dirty="0"/>
              <a:t>     </a:t>
            </a:r>
            <a:r>
              <a:rPr lang="en-US" altLang="zh-CN" sz="1600" dirty="0"/>
              <a:t>2.4.1 </a:t>
            </a:r>
            <a:r>
              <a:rPr lang="zh-CN" altLang="en-US" sz="1600" dirty="0"/>
              <a:t>浏览器最大化、最小化</a:t>
            </a:r>
            <a:endParaRPr lang="en-US" altLang="zh-CN" sz="16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600" dirty="0"/>
              <a:t>   2.4.2 </a:t>
            </a:r>
            <a:r>
              <a:rPr lang="zh-CN" altLang="en-US" sz="1600" dirty="0"/>
              <a:t>浏览器设置窗口大小</a:t>
            </a:r>
            <a:endParaRPr lang="en-US" altLang="zh-CN" sz="1600" dirty="0"/>
          </a:p>
          <a:p>
            <a:pPr marL="914400" lvl="2" indent="0">
              <a:lnSpc>
                <a:spcPct val="150000"/>
              </a:lnSpc>
              <a:buNone/>
            </a:pPr>
            <a:r>
              <a:rPr lang="en-US" altLang="zh-CN" sz="1600" dirty="0"/>
              <a:t>   2.4.3 </a:t>
            </a:r>
            <a:r>
              <a:rPr lang="zh-CN" altLang="en-US" sz="1600" dirty="0"/>
              <a:t>浏览器前进后退</a:t>
            </a:r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837225-131B-4715-9C4E-F9D7DCFFC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966" y="2523733"/>
            <a:ext cx="3600450" cy="22193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35FEED-EA60-49A7-909B-29AB186CD9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4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2.5 </a:t>
            </a:r>
            <a:r>
              <a:rPr lang="zh-CN" altLang="en-US" dirty="0"/>
              <a:t>操作测试对象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        </a:t>
            </a:r>
            <a:r>
              <a:rPr lang="zh-CN" altLang="en-US" sz="1800" dirty="0">
                <a:solidFill>
                  <a:srgbClr val="404040"/>
                </a:solidFill>
                <a:latin typeface="-apple-system"/>
              </a:rPr>
              <a:t>一般来说，</a:t>
            </a:r>
            <a:r>
              <a:rPr lang="en-US" altLang="zh-CN" sz="1800" dirty="0" err="1">
                <a:solidFill>
                  <a:srgbClr val="404040"/>
                </a:solidFill>
                <a:latin typeface="-apple-system"/>
              </a:rPr>
              <a:t>webdriver</a:t>
            </a:r>
            <a:r>
              <a:rPr lang="en-US" altLang="zh-CN" sz="1800" dirty="0">
                <a:solidFill>
                  <a:srgbClr val="404040"/>
                </a:solidFill>
                <a:latin typeface="-apple-system"/>
              </a:rPr>
              <a:t> </a:t>
            </a:r>
            <a:r>
              <a:rPr lang="zh-CN" altLang="en-US" sz="1800" dirty="0">
                <a:solidFill>
                  <a:srgbClr val="404040"/>
                </a:solidFill>
                <a:latin typeface="-apple-system"/>
              </a:rPr>
              <a:t>中比较常用的操作对象的方法有下面几个：</a:t>
            </a:r>
            <a:endParaRPr lang="en-US" altLang="zh-CN" sz="1800" dirty="0">
              <a:solidFill>
                <a:srgbClr val="404040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CN" sz="1600" dirty="0">
              <a:solidFill>
                <a:srgbClr val="404040"/>
              </a:solidFill>
              <a:latin typeface="-apple-system"/>
            </a:endParaRP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click——</a:t>
            </a:r>
            <a:r>
              <a:rPr lang="zh-CN" altLang="en-US" sz="1600" dirty="0"/>
              <a:t>点击对象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 err="1"/>
              <a:t>send_keys</a:t>
            </a:r>
            <a:r>
              <a:rPr lang="en-US" altLang="zh-CN" sz="1600" dirty="0"/>
              <a:t>——</a:t>
            </a:r>
            <a:r>
              <a:rPr lang="zh-CN" altLang="en-US" sz="1600" dirty="0"/>
              <a:t>在对象上模拟按键输入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clear——</a:t>
            </a:r>
            <a:r>
              <a:rPr lang="zh-CN" altLang="en-US" sz="1600" dirty="0"/>
              <a:t>清除对象的内容，如果可以的话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submit——</a:t>
            </a:r>
            <a:r>
              <a:rPr lang="zh-CN" altLang="en-US" sz="1600" dirty="0"/>
              <a:t>提交对象的内容，如果可以的话</a:t>
            </a:r>
          </a:p>
          <a:p>
            <a:pPr lvl="3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600" dirty="0"/>
              <a:t>text——</a:t>
            </a:r>
            <a:r>
              <a:rPr lang="zh-CN" altLang="en-US" sz="1600" dirty="0"/>
              <a:t>用于获取元素的文本信息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</a:t>
            </a:r>
            <a:endParaRPr lang="zh-CN" altLang="en-US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AF2679E-59AA-4E3E-A3FD-7949E28F7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7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2.6 </a:t>
            </a:r>
            <a:r>
              <a:rPr lang="zh-CN" altLang="en-US" dirty="0"/>
              <a:t>键盘事件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/>
              <a:t>要想调用键盘按键操作需要引入 </a:t>
            </a:r>
            <a:r>
              <a:rPr lang="en-US" altLang="zh-CN" sz="1800" dirty="0"/>
              <a:t>keys </a:t>
            </a:r>
            <a:r>
              <a:rPr lang="zh-CN" altLang="en-US" sz="1800" dirty="0"/>
              <a:t>包：</a:t>
            </a:r>
          </a:p>
          <a:p>
            <a:pPr marL="914400" lvl="2" indent="0">
              <a:lnSpc>
                <a:spcPts val="1500"/>
              </a:lnSpc>
              <a:buNone/>
            </a:pPr>
            <a:r>
              <a:rPr lang="en-US" altLang="zh-CN" dirty="0"/>
              <a:t>from </a:t>
            </a:r>
            <a:r>
              <a:rPr lang="en-US" altLang="zh-CN" dirty="0" err="1"/>
              <a:t>selenium.webdriver.common.keys</a:t>
            </a:r>
            <a:r>
              <a:rPr lang="en-US" altLang="zh-CN" dirty="0"/>
              <a:t> import Keys</a:t>
            </a:r>
            <a:r>
              <a:rPr lang="zh-CN" altLang="en-US" dirty="0"/>
              <a:t>通过 </a:t>
            </a:r>
            <a:r>
              <a:rPr lang="en-US" altLang="zh-CN" dirty="0" err="1"/>
              <a:t>send_keys</a:t>
            </a:r>
            <a:r>
              <a:rPr lang="en-US" altLang="zh-CN" dirty="0"/>
              <a:t>()</a:t>
            </a:r>
            <a:r>
              <a:rPr lang="zh-CN" altLang="en-US" dirty="0"/>
              <a:t>调用按键：</a:t>
            </a:r>
          </a:p>
          <a:p>
            <a:pPr marL="914400" lvl="2" indent="0">
              <a:lnSpc>
                <a:spcPts val="1500"/>
              </a:lnSpc>
              <a:buNone/>
            </a:pPr>
            <a:r>
              <a:rPr lang="en-US" altLang="zh-CN" dirty="0" err="1"/>
              <a:t>send_keys</a:t>
            </a:r>
            <a:r>
              <a:rPr lang="en-US" altLang="zh-CN" dirty="0"/>
              <a:t>(</a:t>
            </a:r>
            <a:r>
              <a:rPr lang="en-US" altLang="zh-CN" dirty="0" err="1"/>
              <a:t>Keys.TAB</a:t>
            </a:r>
            <a:r>
              <a:rPr lang="en-US" altLang="zh-CN" dirty="0"/>
              <a:t>) # TAB</a:t>
            </a:r>
          </a:p>
          <a:p>
            <a:pPr marL="914400" lvl="2" indent="0">
              <a:lnSpc>
                <a:spcPts val="1500"/>
              </a:lnSpc>
              <a:buNone/>
            </a:pPr>
            <a:r>
              <a:rPr lang="en-US" altLang="zh-CN" dirty="0" err="1"/>
              <a:t>send_keys</a:t>
            </a:r>
            <a:r>
              <a:rPr lang="en-US" altLang="zh-CN" dirty="0"/>
              <a:t>(</a:t>
            </a:r>
            <a:r>
              <a:rPr lang="en-US" altLang="zh-CN" dirty="0" err="1"/>
              <a:t>Keys.ENTER</a:t>
            </a:r>
            <a:r>
              <a:rPr lang="en-US" altLang="zh-CN" dirty="0"/>
              <a:t>) # </a:t>
            </a:r>
            <a:r>
              <a:rPr lang="zh-CN" altLang="en-US" dirty="0"/>
              <a:t>回车</a:t>
            </a:r>
            <a:endParaRPr lang="en-US" altLang="zh-CN" dirty="0"/>
          </a:p>
          <a:p>
            <a:pPr marL="457200" lvl="1" indent="0">
              <a:lnSpc>
                <a:spcPts val="1500"/>
              </a:lnSpc>
              <a:buNone/>
            </a:pPr>
            <a:endParaRPr lang="en-US" altLang="zh-CN" sz="1200" dirty="0"/>
          </a:p>
          <a:p>
            <a:pPr marL="457200" lvl="1" indent="0">
              <a:lnSpc>
                <a:spcPts val="1500"/>
              </a:lnSpc>
              <a:buNone/>
            </a:pPr>
            <a:r>
              <a:rPr lang="zh-CN" altLang="en-US" dirty="0"/>
              <a:t>拓展：组合键？</a:t>
            </a:r>
          </a:p>
          <a:p>
            <a:pPr marL="914400" lvl="2" indent="0">
              <a:lnSpc>
                <a:spcPts val="1500"/>
              </a:lnSpc>
              <a:buNone/>
            </a:pPr>
            <a:r>
              <a:rPr lang="en-US" altLang="zh-CN" dirty="0"/>
              <a:t>#</a:t>
            </a:r>
            <a:r>
              <a:rPr lang="en-US" altLang="zh-CN" dirty="0" err="1"/>
              <a:t>ctrl+a</a:t>
            </a:r>
            <a:r>
              <a:rPr lang="en-US" altLang="zh-CN" dirty="0"/>
              <a:t> </a:t>
            </a:r>
            <a:r>
              <a:rPr lang="zh-CN" altLang="en-US" dirty="0"/>
              <a:t>全选输入框内容 </a:t>
            </a:r>
          </a:p>
          <a:p>
            <a:pPr marL="914400" lvl="2" indent="0">
              <a:lnSpc>
                <a:spcPts val="1500"/>
              </a:lnSpc>
              <a:buNone/>
            </a:pPr>
            <a:r>
              <a:rPr lang="en-US" altLang="zh-CN" dirty="0" err="1"/>
              <a:t>driver.find_element_by_id</a:t>
            </a:r>
            <a:r>
              <a:rPr lang="en-US" altLang="zh-CN" dirty="0"/>
              <a:t>("kw").</a:t>
            </a:r>
            <a:r>
              <a:rPr lang="en-US" altLang="zh-CN" dirty="0" err="1"/>
              <a:t>send_keys</a:t>
            </a:r>
            <a:r>
              <a:rPr lang="en-US" altLang="zh-CN" dirty="0"/>
              <a:t>(</a:t>
            </a:r>
            <a:r>
              <a:rPr lang="en-US" altLang="zh-CN" dirty="0" err="1"/>
              <a:t>Keys.CONTROL,'a</a:t>
            </a:r>
            <a:r>
              <a:rPr lang="en-US" altLang="zh-CN" dirty="0"/>
              <a:t>’)</a:t>
            </a:r>
          </a:p>
          <a:p>
            <a:pPr marL="0" indent="0">
              <a:buNone/>
            </a:pPr>
            <a:r>
              <a:rPr lang="en-US" altLang="zh-CN" sz="1600" dirty="0"/>
              <a:t>        </a:t>
            </a:r>
            <a:r>
              <a:rPr lang="zh-CN" altLang="en-US" sz="1600" dirty="0"/>
              <a:t>参考代码：</a:t>
            </a:r>
            <a:endParaRPr lang="en-US" altLang="zh-CN" sz="1600" dirty="0"/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4104953C-C868-4329-8427-01AD5F7A8A6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29346"/>
              </p:ext>
            </p:extLst>
          </p:nvPr>
        </p:nvGraphicFramePr>
        <p:xfrm>
          <a:off x="2316237" y="4917029"/>
          <a:ext cx="898525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4" name="包装程序外壳对象" showAsIcon="1" r:id="rId4" imgW="899280" imgH="552600" progId="Package">
                  <p:embed/>
                </p:oleObj>
              </mc:Choice>
              <mc:Fallback>
                <p:oleObj name="包装程序外壳对象" showAsIcon="1" r:id="rId4" imgW="89928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316237" y="4917029"/>
                        <a:ext cx="898525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A4E231CB-B0B6-4950-8A92-3D89A86FB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4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2.7 </a:t>
            </a:r>
            <a:r>
              <a:rPr lang="zh-CN" altLang="en-US" dirty="0"/>
              <a:t> 鼠标事件</a:t>
            </a:r>
            <a:endParaRPr lang="en-US" altLang="zh-CN" sz="16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鼠标事件一般包括鼠标右键、双击、拖动、移动鼠标到某个元素上等等。需要引入</a:t>
            </a:r>
            <a:r>
              <a:rPr lang="en-US" altLang="zh-CN" dirty="0" err="1">
                <a:solidFill>
                  <a:srgbClr val="404040"/>
                </a:solidFill>
                <a:latin typeface="-apple-system"/>
              </a:rPr>
              <a:t>ActionChains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类。</a:t>
            </a:r>
            <a:endParaRPr lang="en-US" altLang="zh-CN" dirty="0">
              <a:solidFill>
                <a:srgbClr val="404040"/>
              </a:solidFill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引入方法：</a:t>
            </a:r>
            <a:r>
              <a:rPr lang="en-US" altLang="zh-CN" dirty="0">
                <a:solidFill>
                  <a:srgbClr val="C7254E"/>
                </a:solidFill>
                <a:latin typeface="Consolas" panose="020B0609020204030204" pitchFamily="49" charset="0"/>
              </a:rPr>
              <a:t>from </a:t>
            </a:r>
            <a:r>
              <a:rPr lang="en-US" altLang="zh-CN" dirty="0" err="1">
                <a:solidFill>
                  <a:srgbClr val="C7254E"/>
                </a:solidFill>
                <a:latin typeface="Consolas" panose="020B0609020204030204" pitchFamily="49" charset="0"/>
              </a:rPr>
              <a:t>selenium.webdriver.common.action_chains</a:t>
            </a:r>
            <a:r>
              <a:rPr lang="en-US" altLang="zh-CN" dirty="0">
                <a:solidFill>
                  <a:srgbClr val="C7254E"/>
                </a:solidFill>
                <a:latin typeface="Consolas" panose="020B0609020204030204" pitchFamily="49" charset="0"/>
              </a:rPr>
              <a:t> import </a:t>
            </a:r>
            <a:r>
              <a:rPr lang="en-US" altLang="zh-CN" dirty="0" err="1">
                <a:solidFill>
                  <a:srgbClr val="C7254E"/>
                </a:solidFill>
                <a:latin typeface="Consolas" panose="020B0609020204030204" pitchFamily="49" charset="0"/>
              </a:rPr>
              <a:t>ActionChains</a:t>
            </a: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鼠标双击示例：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FEE6806-2A50-48F6-B5C0-FD783842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620" y="2970007"/>
            <a:ext cx="5400675" cy="1219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8733D05-3F6B-47CA-8854-874C2A0D1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620" y="4817689"/>
            <a:ext cx="4829175" cy="790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135B269-DF2A-4C96-8A33-4632BB865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2.8 </a:t>
            </a:r>
            <a:r>
              <a:rPr lang="zh-CN" altLang="en-US" dirty="0"/>
              <a:t> 多层框架</a:t>
            </a:r>
            <a:r>
              <a:rPr lang="en-US" altLang="zh-CN" dirty="0"/>
              <a:t>/</a:t>
            </a:r>
            <a:r>
              <a:rPr lang="zh-CN" altLang="en-US" dirty="0"/>
              <a:t>层级定位</a:t>
            </a: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1</a:t>
            </a:r>
            <a:r>
              <a:rPr lang="zh-CN" altLang="en-US" dirty="0"/>
              <a:t>）定位元素过程中经常会遇到找不到元素的问题，出现该问题一般都是以下因素导致：</a:t>
            </a:r>
            <a:endParaRPr lang="en-US" altLang="zh-CN" dirty="0">
              <a:solidFill>
                <a:srgbClr val="C7254E"/>
              </a:solidFill>
              <a:latin typeface="Consolas" panose="020B0609020204030204" pitchFamily="49" charset="0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元素定位方法不对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页面存在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iframe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或内嵌窗口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页面超时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2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）</a:t>
            </a:r>
            <a:r>
              <a:rPr lang="en-US" altLang="zh-CN" dirty="0" err="1">
                <a:solidFill>
                  <a:srgbClr val="404040"/>
                </a:solidFill>
                <a:latin typeface="-apple-system"/>
              </a:rPr>
              <a:t>webdriver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提供了一个 </a:t>
            </a:r>
            <a:r>
              <a:rPr lang="en-US" altLang="zh-CN" dirty="0" err="1">
                <a:solidFill>
                  <a:srgbClr val="404040"/>
                </a:solidFill>
                <a:latin typeface="-apple-system"/>
              </a:rPr>
              <a:t>switch_to_frame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 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方法，可以很轻松的来解决这个问题。</a:t>
            </a:r>
            <a:endParaRPr lang="en-US" altLang="zh-CN" dirty="0">
              <a:solidFill>
                <a:srgbClr val="404040"/>
              </a:solidFill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        用法：</a:t>
            </a:r>
            <a:endParaRPr lang="en-US" altLang="zh-CN" dirty="0">
              <a:solidFill>
                <a:srgbClr val="404040"/>
              </a:solidFill>
              <a:latin typeface="-apple-system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CB528D2-960B-42E4-8016-B363F931E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8929" y="4155141"/>
            <a:ext cx="3800475" cy="5048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A0471A7-BB16-444A-ACAB-5582BE702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04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2.9 </a:t>
            </a:r>
            <a:r>
              <a:rPr lang="zh-CN" altLang="en-US" dirty="0"/>
              <a:t> </a:t>
            </a:r>
            <a:r>
              <a:rPr lang="en-US" altLang="zh-CN" dirty="0"/>
              <a:t>Expected Conditions</a:t>
            </a:r>
            <a:r>
              <a:rPr lang="zh-CN" altLang="en-US" dirty="0"/>
              <a:t>解析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600" dirty="0">
                <a:solidFill>
                  <a:srgbClr val="404040"/>
                </a:solidFill>
                <a:latin typeface="-apple-system"/>
              </a:rPr>
              <a:t>           Expected Conditions</a:t>
            </a:r>
            <a:r>
              <a:rPr lang="zh-CN" altLang="en-US" sz="1600" dirty="0">
                <a:solidFill>
                  <a:srgbClr val="404040"/>
                </a:solidFill>
                <a:latin typeface="-apple-system"/>
              </a:rPr>
              <a:t>的使用场景有</a:t>
            </a:r>
            <a:r>
              <a:rPr lang="en-US" altLang="zh-CN" sz="1600" dirty="0">
                <a:solidFill>
                  <a:srgbClr val="404040"/>
                </a:solidFill>
                <a:latin typeface="-apple-system"/>
              </a:rPr>
              <a:t>2</a:t>
            </a:r>
            <a:r>
              <a:rPr lang="zh-CN" altLang="en-US" sz="1600" dirty="0">
                <a:solidFill>
                  <a:srgbClr val="404040"/>
                </a:solidFill>
                <a:latin typeface="-apple-system"/>
              </a:rPr>
              <a:t>种：</a:t>
            </a:r>
            <a:endParaRPr lang="en-US" altLang="zh-CN" sz="1600" dirty="0">
              <a:solidFill>
                <a:srgbClr val="404040"/>
              </a:solidFill>
              <a:latin typeface="-apple-system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直接在断言中使用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与</a:t>
            </a:r>
            <a:r>
              <a:rPr lang="en-US" altLang="zh-CN" dirty="0" err="1">
                <a:solidFill>
                  <a:srgbClr val="404040"/>
                </a:solidFill>
                <a:latin typeface="-apple-system"/>
              </a:rPr>
              <a:t>WebDriverWait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配合使用，动态等待页面上元素出现或者消失</a:t>
            </a:r>
          </a:p>
          <a:p>
            <a:pPr marL="0" indent="0">
              <a:buNone/>
            </a:pPr>
            <a:r>
              <a:rPr lang="zh-CN" altLang="en-US" sz="1600" dirty="0">
                <a:solidFill>
                  <a:srgbClr val="404040"/>
                </a:solidFill>
                <a:latin typeface="-apple-system"/>
              </a:rPr>
              <a:t>           相关方法：</a:t>
            </a:r>
            <a:endParaRPr lang="zh-CN" altLang="en-US" sz="1600" dirty="0"/>
          </a:p>
          <a:p>
            <a:pPr marL="0" indent="0">
              <a:buNone/>
            </a:pP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D27926F-EF03-4BA5-9CDA-97CEA572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318" y="3864685"/>
            <a:ext cx="8820150" cy="30765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0FF6EC-15A8-4D6C-A1CA-EB1285FCC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5468" y="5576656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671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404040"/>
                </a:solidFill>
              </a:rPr>
              <a:t>2.9 Expected Conditions</a:t>
            </a:r>
            <a:r>
              <a:rPr lang="zh-CN" altLang="en-US" dirty="0">
                <a:solidFill>
                  <a:srgbClr val="404040"/>
                </a:solidFill>
              </a:rPr>
              <a:t>解析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400" b="1" dirty="0"/>
              <a:t>示例：</a:t>
            </a:r>
            <a:br>
              <a:rPr lang="zh-CN" altLang="en-US" sz="1400" dirty="0"/>
            </a:br>
            <a:r>
              <a:rPr lang="zh-CN" altLang="en-US" sz="1400" b="1" dirty="0"/>
              <a:t>判断</a:t>
            </a:r>
            <a:r>
              <a:rPr lang="en-US" altLang="zh-CN" sz="1400" b="1" dirty="0"/>
              <a:t>title</a:t>
            </a:r>
            <a:r>
              <a:rPr lang="zh-CN" altLang="en-US" sz="1400" b="1" dirty="0"/>
              <a:t>：</a:t>
            </a:r>
            <a:r>
              <a:rPr lang="en-US" altLang="zh-CN" sz="1400" b="1" dirty="0" err="1"/>
              <a:t>title_is</a:t>
            </a:r>
            <a:r>
              <a:rPr lang="en-US" altLang="zh-CN" sz="1400" b="1" dirty="0"/>
              <a:t>()</a:t>
            </a:r>
            <a:r>
              <a:rPr lang="zh-CN" altLang="en-US" sz="1400" b="1" dirty="0"/>
              <a:t>、</a:t>
            </a:r>
            <a:r>
              <a:rPr lang="en-US" altLang="zh-CN" sz="1400" b="1" dirty="0" err="1"/>
              <a:t>title_contains</a:t>
            </a:r>
            <a:r>
              <a:rPr lang="en-US" altLang="zh-CN" sz="1400" b="1" dirty="0"/>
              <a:t>()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/>
              <a:t>1</a:t>
            </a:r>
            <a:r>
              <a:rPr lang="zh-CN" altLang="en-US" sz="1400" dirty="0"/>
              <a:t>）首先导入</a:t>
            </a:r>
            <a:r>
              <a:rPr lang="en-US" altLang="zh-CN" sz="1400" dirty="0" err="1"/>
              <a:t>expected_conditions</a:t>
            </a:r>
            <a:r>
              <a:rPr lang="zh-CN" altLang="en-US" sz="1400" dirty="0"/>
              <a:t>模块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400" dirty="0"/>
              <a:t>2</a:t>
            </a:r>
            <a:r>
              <a:rPr lang="zh-CN" altLang="en-US" sz="1400" dirty="0"/>
              <a:t>）由于这个模块名称比较长，所以为了后续的调用方便，重新命名为</a:t>
            </a:r>
            <a:r>
              <a:rPr lang="en-US" altLang="zh-CN" sz="1400" dirty="0"/>
              <a:t>EC</a:t>
            </a:r>
            <a:r>
              <a:rPr lang="zh-CN" altLang="en-US" sz="1400" dirty="0"/>
              <a:t>了（有点像数据库里面多表查询时候重命名）</a:t>
            </a:r>
            <a:endParaRPr lang="en-US" altLang="zh-CN" sz="14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zh-CN" altLang="en-US" sz="1400" dirty="0"/>
              <a:t>打开博客首页后判断</a:t>
            </a:r>
            <a:r>
              <a:rPr lang="en-US" altLang="zh-CN" sz="1400" dirty="0"/>
              <a:t>title,</a:t>
            </a:r>
            <a:r>
              <a:rPr lang="zh-CN" altLang="en-US" sz="1400" dirty="0"/>
              <a:t>返回结果是</a:t>
            </a:r>
            <a:r>
              <a:rPr lang="en-US" altLang="zh-CN" sz="1400" dirty="0"/>
              <a:t>True</a:t>
            </a:r>
            <a:r>
              <a:rPr lang="zh-CN" altLang="en-US" sz="1400" dirty="0"/>
              <a:t>或</a:t>
            </a:r>
            <a:r>
              <a:rPr lang="en-US" altLang="zh-CN" sz="1400" dirty="0"/>
              <a:t>False</a:t>
            </a:r>
            <a:endParaRPr lang="zh-CN" altLang="en-US" sz="1400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</a:t>
            </a:r>
            <a:r>
              <a:rPr lang="zh-CN" altLang="en-US" sz="1800" dirty="0">
                <a:solidFill>
                  <a:srgbClr val="FF0000"/>
                </a:solidFill>
              </a:rPr>
              <a:t>参考代码：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B5A8642-E892-4061-9B33-6116D67B404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140110"/>
              </p:ext>
            </p:extLst>
          </p:nvPr>
        </p:nvGraphicFramePr>
        <p:xfrm>
          <a:off x="3201316" y="4728173"/>
          <a:ext cx="822044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3" name="包装程序外壳对象" showAsIcon="1" r:id="rId4" imgW="652320" imgH="552600" progId="Package">
                  <p:embed/>
                </p:oleObj>
              </mc:Choice>
              <mc:Fallback>
                <p:oleObj name="包装程序外壳对象" showAsIcon="1" r:id="rId4" imgW="6523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1316" y="4728173"/>
                        <a:ext cx="822044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1770C63-2ABA-4B87-9AC6-99A874A96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290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b="1" dirty="0"/>
              <a:t>Selenium</a:t>
            </a:r>
            <a:r>
              <a:rPr lang="zh-CN" altLang="en-US" b="1" dirty="0"/>
              <a:t>速查表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3.1  Python </a:t>
            </a:r>
            <a:r>
              <a:rPr lang="en-US" altLang="zh-CN" dirty="0" err="1">
                <a:solidFill>
                  <a:srgbClr val="404040"/>
                </a:solidFill>
                <a:latin typeface="-apple-system"/>
              </a:rPr>
              <a:t>Webdriver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 Exception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速查表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FCCAEC-B801-46EB-B037-69C12C0A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211" y="2134328"/>
            <a:ext cx="8143875" cy="41814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C4FFFD0-5BCD-409D-A41F-9CD8F70D2B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950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b="1" dirty="0"/>
              <a:t>Selenium</a:t>
            </a:r>
            <a:r>
              <a:rPr lang="zh-CN" altLang="en-US" b="1" dirty="0"/>
              <a:t>速查表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>
                <a:solidFill>
                  <a:srgbClr val="404040"/>
                </a:solidFill>
              </a:rPr>
              <a:t>3.1  </a:t>
            </a:r>
            <a:r>
              <a:rPr lang="en-US" altLang="zh-CN" dirty="0" err="1">
                <a:solidFill>
                  <a:srgbClr val="404040"/>
                </a:solidFill>
              </a:rPr>
              <a:t>Xpath&amp;Css</a:t>
            </a:r>
            <a:r>
              <a:rPr lang="zh-CN" altLang="en-US" dirty="0">
                <a:solidFill>
                  <a:srgbClr val="404040"/>
                </a:solidFill>
              </a:rPr>
              <a:t>定位方法速查表</a:t>
            </a:r>
          </a:p>
          <a:p>
            <a:pPr marL="0" indent="0">
              <a:buNone/>
            </a:pPr>
            <a:endParaRPr lang="zh-CN" altLang="en-US" dirty="0">
              <a:solidFill>
                <a:srgbClr val="404040"/>
              </a:solidFill>
              <a:latin typeface="-apple-system"/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7E82C4-3E3B-4588-BFAF-6B8118D7E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513" y="2177975"/>
            <a:ext cx="6553200" cy="3276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E36413B-54AB-4BF0-A547-16181BD1B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4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42020-379C-4005-B677-7F1C33261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en-US" b="1" dirty="0"/>
              <a:t>自动化测试用例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D4170A-F3AA-4D57-840E-A97FC272C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64746"/>
            <a:ext cx="9982200" cy="4572000"/>
          </a:xfrm>
        </p:spPr>
        <p:txBody>
          <a:bodyPr>
            <a:norm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800" dirty="0">
                <a:solidFill>
                  <a:srgbClr val="404040"/>
                </a:solidFill>
                <a:latin typeface="-apple-system"/>
              </a:rPr>
              <a:t>    实现爬取页面表格数据至本地</a:t>
            </a:r>
            <a:r>
              <a:rPr lang="en-US" altLang="zh-CN" sz="1800" dirty="0">
                <a:solidFill>
                  <a:srgbClr val="404040"/>
                </a:solidFill>
                <a:latin typeface="-apple-system"/>
              </a:rPr>
              <a:t>excel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800" dirty="0">
                <a:solidFill>
                  <a:srgbClr val="404040"/>
                </a:solidFill>
                <a:latin typeface="-apple-system"/>
              </a:rPr>
              <a:t>    </a:t>
            </a:r>
            <a:r>
              <a:rPr lang="zh-CN" altLang="en-US" sz="1800" dirty="0">
                <a:solidFill>
                  <a:srgbClr val="404040"/>
                </a:solidFill>
                <a:latin typeface="-apple-system"/>
              </a:rPr>
              <a:t>参考代码：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1800" dirty="0">
                <a:solidFill>
                  <a:srgbClr val="404040"/>
                </a:solidFill>
                <a:latin typeface="-apple-system"/>
              </a:rPr>
              <a:t>             视频演示：</a:t>
            </a:r>
          </a:p>
          <a:p>
            <a:pPr marL="0" indent="0">
              <a:buNone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C1E2E4-E1CC-4F9A-8FA0-FF4F908FBA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D7619D86-C556-4591-942F-CED98BA2242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4937480"/>
              </p:ext>
            </p:extLst>
          </p:nvPr>
        </p:nvGraphicFramePr>
        <p:xfrm>
          <a:off x="3150255" y="2876550"/>
          <a:ext cx="1906587" cy="552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8" name="包装程序外壳对象" showAsIcon="1" r:id="rId6" imgW="1906920" imgH="552600" progId="Package">
                  <p:embed/>
                </p:oleObj>
              </mc:Choice>
              <mc:Fallback>
                <p:oleObj name="包装程序外壳对象" showAsIcon="1" r:id="rId6" imgW="1906920" imgH="5526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50255" y="2876550"/>
                        <a:ext cx="1906587" cy="552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9">
            <a:extLst>
              <a:ext uri="{FF2B5EF4-FFF2-40B4-BE49-F238E27FC236}">
                <a16:creationId xmlns:a16="http://schemas.microsoft.com/office/drawing/2014/main" id="{2B5169D8-FCA7-412C-A090-75B4B2024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  <p:pic>
        <p:nvPicPr>
          <p:cNvPr id="5" name="python+selenium视频演示">
            <a:hlinkClick r:id="" action="ppaction://media"/>
            <a:extLst>
              <a:ext uri="{FF2B5EF4-FFF2-40B4-BE49-F238E27FC236}">
                <a16:creationId xmlns:a16="http://schemas.microsoft.com/office/drawing/2014/main" id="{9A10E125-ECC7-4C2B-A912-04CE34388A2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50024" y="4236181"/>
            <a:ext cx="3556560" cy="200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109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20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104900" y="146049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Selenium+Python</a:t>
            </a:r>
            <a:r>
              <a:rPr lang="zh-CN" altLang="en-US" sz="2400" b="1" dirty="0"/>
              <a:t>环境搭建及配置</a:t>
            </a:r>
            <a:endParaRPr lang="zh-CN" altLang="en-US" sz="24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FE8CA5-46E3-4AD9-B120-3CD9DE17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82" y="1610958"/>
            <a:ext cx="99822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1.1 </a:t>
            </a:r>
            <a:r>
              <a:rPr lang="zh-CN" altLang="en-US" dirty="0"/>
              <a:t> </a:t>
            </a:r>
            <a:r>
              <a:rPr lang="en-US" altLang="zh-CN" dirty="0"/>
              <a:t>selenium</a:t>
            </a:r>
            <a:r>
              <a:rPr lang="zh-CN" altLang="en-US" dirty="0"/>
              <a:t>介绍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</a:t>
            </a:r>
            <a:r>
              <a:rPr lang="en-US" altLang="zh-CN" sz="1800" dirty="0"/>
              <a:t>selenium </a:t>
            </a:r>
            <a:r>
              <a:rPr lang="zh-CN" altLang="en-US" sz="1800" dirty="0"/>
              <a:t>是一个 </a:t>
            </a:r>
            <a:r>
              <a:rPr lang="en-US" altLang="zh-CN" sz="1800" dirty="0"/>
              <a:t>web </a:t>
            </a:r>
            <a:r>
              <a:rPr lang="zh-CN" altLang="en-US" sz="1800" dirty="0"/>
              <a:t>的自动化测试工具，学习功能自动化大多首选</a:t>
            </a:r>
            <a:r>
              <a:rPr lang="en-US" altLang="zh-CN" sz="1800" dirty="0"/>
              <a:t>selenium</a:t>
            </a:r>
            <a:r>
              <a:rPr lang="zh-CN" altLang="en-US" sz="1800" dirty="0"/>
              <a:t>，因为它有以下优点：</a:t>
            </a:r>
            <a:endParaRPr lang="en-US" altLang="zh-CN" sz="18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免费，也不用再为破解工具而大伤脑筋</a:t>
            </a:r>
            <a:endParaRPr lang="en-US" altLang="zh-CN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小巧，对于不同的语言它只是一个包</a:t>
            </a:r>
            <a:endParaRPr lang="en-US" altLang="zh-CN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支持多种语言，不管你以前更熟悉 </a:t>
            </a:r>
            <a:r>
              <a:rPr lang="en-US" altLang="zh-CN" sz="1400" dirty="0"/>
              <a:t>C</a:t>
            </a:r>
            <a:r>
              <a:rPr lang="zh-CN" altLang="en-US" sz="1400" dirty="0"/>
              <a:t>、 </a:t>
            </a:r>
            <a:r>
              <a:rPr lang="en-US" altLang="zh-CN" sz="1400" dirty="0"/>
              <a:t>java</a:t>
            </a:r>
            <a:r>
              <a:rPr lang="zh-CN" altLang="en-US" sz="1400" dirty="0"/>
              <a:t>、</a:t>
            </a:r>
            <a:r>
              <a:rPr lang="en-US" altLang="zh-CN" sz="1400" dirty="0"/>
              <a:t>ruby</a:t>
            </a:r>
            <a:r>
              <a:rPr lang="zh-CN" altLang="en-US" sz="1400" dirty="0"/>
              <a:t>、</a:t>
            </a:r>
            <a:r>
              <a:rPr lang="en-US" altLang="zh-CN" sz="1400" dirty="0"/>
              <a:t>python</a:t>
            </a:r>
            <a:r>
              <a:rPr lang="zh-CN" altLang="en-US" sz="1400" dirty="0"/>
              <a:t>、或都是 </a:t>
            </a:r>
            <a:r>
              <a:rPr lang="en-US" altLang="zh-CN" sz="1400" dirty="0"/>
              <a:t>C# </a:t>
            </a:r>
            <a:r>
              <a:rPr lang="zh-CN" altLang="en-US" sz="1400" dirty="0"/>
              <a:t>，你都可以通过 </a:t>
            </a:r>
            <a:r>
              <a:rPr lang="en-US" altLang="zh-CN" sz="1400" dirty="0"/>
              <a:t>selenium </a:t>
            </a:r>
            <a:r>
              <a:rPr lang="zh-CN" altLang="en-US" sz="1400" dirty="0"/>
              <a:t>完成自动化测试</a:t>
            </a:r>
            <a:endParaRPr lang="en-US" altLang="zh-CN" sz="1400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支持多平台：</a:t>
            </a:r>
            <a:r>
              <a:rPr lang="en-US" altLang="zh-CN" sz="1400" dirty="0"/>
              <a:t>windows</a:t>
            </a:r>
            <a:r>
              <a:rPr lang="zh-CN" altLang="en-US" sz="1400" dirty="0"/>
              <a:t>、</a:t>
            </a:r>
            <a:r>
              <a:rPr lang="en-US" altLang="zh-CN" sz="1400" dirty="0" err="1"/>
              <a:t>linux</a:t>
            </a:r>
            <a:r>
              <a:rPr lang="zh-CN" altLang="en-US" sz="1400" dirty="0"/>
              <a:t>、</a:t>
            </a:r>
            <a:r>
              <a:rPr lang="en-US" altLang="zh-CN" sz="1400" dirty="0"/>
              <a:t>MAC </a:t>
            </a:r>
            <a:r>
              <a:rPr lang="zh-CN" altLang="en-US" sz="1400" dirty="0"/>
              <a:t>，支持多浏览器：</a:t>
            </a:r>
            <a:r>
              <a:rPr lang="en-US" altLang="zh-CN" sz="1400" dirty="0" err="1"/>
              <a:t>ie</a:t>
            </a:r>
            <a:r>
              <a:rPr lang="zh-CN" altLang="en-US" sz="1400" dirty="0"/>
              <a:t>、</a:t>
            </a:r>
            <a:r>
              <a:rPr lang="en-US" altLang="zh-CN" sz="1400" dirty="0"/>
              <a:t>safari</a:t>
            </a:r>
            <a:r>
              <a:rPr lang="zh-CN" altLang="en-US" sz="1400" dirty="0"/>
              <a:t>、</a:t>
            </a:r>
            <a:r>
              <a:rPr lang="en-US" altLang="zh-CN" sz="1400" dirty="0"/>
              <a:t>opera</a:t>
            </a:r>
            <a:r>
              <a:rPr lang="zh-CN" altLang="en-US" sz="1400" dirty="0"/>
              <a:t>（挪威）、</a:t>
            </a:r>
            <a:r>
              <a:rPr lang="en-US" altLang="zh-CN" sz="1400" dirty="0"/>
              <a:t>chrome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/>
              <a:t>支持分布式测试用例的执行，可以把测试用例分布到不同的测试机器的执行，相当于分发机的功能。</a:t>
            </a:r>
            <a:endParaRPr lang="en-US" altLang="zh-CN" sz="1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81CC5-08EA-4F2F-92AC-277C01730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7F725C-EEC0-4813-8AE6-7E98BF428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3083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9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983534F-EECD-4312-8EE0-5A60AD3CE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3017" y="0"/>
            <a:ext cx="2419350" cy="109537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4EA586-430E-4E2C-A975-1154D9A570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842" y="1095375"/>
            <a:ext cx="4840283" cy="43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13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104900" y="146049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Selenium+Python</a:t>
            </a:r>
            <a:r>
              <a:rPr lang="zh-CN" altLang="en-US" sz="2400" b="1" dirty="0"/>
              <a:t>环境搭建及配置</a:t>
            </a:r>
            <a:endParaRPr lang="zh-CN" altLang="en-US" sz="24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FE8CA5-46E3-4AD9-B120-3CD9DE179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322" y="1604962"/>
            <a:ext cx="9982200" cy="45720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      1.2  </a:t>
            </a:r>
            <a:r>
              <a:rPr lang="en-US" altLang="zh-CN" sz="1800" dirty="0" err="1"/>
              <a:t>selenium+Python</a:t>
            </a:r>
            <a:r>
              <a:rPr lang="zh-CN" altLang="en-US" sz="1800" dirty="0"/>
              <a:t>环境配置</a:t>
            </a:r>
            <a:endParaRPr lang="en-US" altLang="zh-CN" sz="1800" dirty="0"/>
          </a:p>
          <a:p>
            <a:pPr marL="0" indent="0">
              <a:buNone/>
            </a:pPr>
            <a:r>
              <a:rPr lang="zh-CN" altLang="en-US" sz="1800" dirty="0"/>
              <a:t>      </a:t>
            </a:r>
            <a:r>
              <a:rPr lang="zh-CN" altLang="en-US" sz="1600" dirty="0"/>
              <a:t>  </a:t>
            </a:r>
            <a:r>
              <a:rPr lang="en-US" altLang="zh-CN" sz="1600" dirty="0"/>
              <a:t>1</a:t>
            </a:r>
            <a:r>
              <a:rPr lang="zh-CN" altLang="en-US" sz="1600" dirty="0"/>
              <a:t>）、前提条件：已安装好</a:t>
            </a:r>
            <a:r>
              <a:rPr lang="en-US" altLang="zh-CN" sz="1600" dirty="0"/>
              <a:t>Python</a:t>
            </a:r>
            <a:r>
              <a:rPr lang="zh-CN" altLang="en-US" sz="1600" dirty="0"/>
              <a:t>开发环境（推荐安装</a:t>
            </a:r>
            <a:r>
              <a:rPr lang="en-US" altLang="zh-CN" sz="1600" dirty="0"/>
              <a:t>Python3.5</a:t>
            </a:r>
            <a:r>
              <a:rPr lang="zh-CN" altLang="en-US" sz="1600" dirty="0"/>
              <a:t>及以上版本）</a:t>
            </a:r>
            <a:endParaRPr lang="en-US" altLang="zh-CN" sz="1600" dirty="0"/>
          </a:p>
          <a:p>
            <a:pPr marL="0" indent="0">
              <a:buNone/>
            </a:pPr>
            <a:r>
              <a:rPr lang="zh-CN" altLang="en-US" sz="1600" dirty="0"/>
              <a:t>         </a:t>
            </a:r>
            <a:r>
              <a:rPr lang="en-US" altLang="zh-CN" sz="1600" dirty="0"/>
              <a:t>2</a:t>
            </a:r>
            <a:r>
              <a:rPr lang="zh-CN" altLang="en-US" sz="1600" dirty="0"/>
              <a:t>）、安装步骤：</a:t>
            </a:r>
          </a:p>
          <a:p>
            <a:pPr marL="0" indent="0">
              <a:buNone/>
            </a:pPr>
            <a:r>
              <a:rPr lang="en-US" altLang="zh-CN" sz="1600" dirty="0"/>
              <a:t>           a</a:t>
            </a:r>
            <a:r>
              <a:rPr lang="zh-CN" altLang="en-US" sz="1600" dirty="0"/>
              <a:t>、安装</a:t>
            </a:r>
            <a:r>
              <a:rPr lang="en-US" altLang="zh-CN" sz="1600" dirty="0"/>
              <a:t>selenium</a:t>
            </a:r>
          </a:p>
          <a:p>
            <a:pPr marL="0" indent="0">
              <a:buNone/>
            </a:pPr>
            <a:r>
              <a:rPr lang="en-US" altLang="zh-CN" sz="1600" dirty="0"/>
              <a:t>           b</a:t>
            </a:r>
            <a:r>
              <a:rPr lang="zh-CN" altLang="en-US" sz="1600" dirty="0"/>
              <a:t>、安装</a:t>
            </a:r>
            <a:r>
              <a:rPr lang="en-US" altLang="zh-CN" sz="1600" dirty="0"/>
              <a:t>webdriver</a:t>
            </a:r>
            <a:r>
              <a:rPr lang="zh-CN" altLang="en-US" sz="1600" dirty="0"/>
              <a:t>（以谷歌</a:t>
            </a:r>
            <a:r>
              <a:rPr lang="en-US" altLang="zh-CN" sz="1600" dirty="0"/>
              <a:t>Chrome</a:t>
            </a:r>
            <a:r>
              <a:rPr lang="zh-CN" altLang="en-US" sz="1600" dirty="0"/>
              <a:t>为例）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        1)</a:t>
            </a:r>
            <a:r>
              <a:rPr lang="en-US" altLang="zh-CN" sz="1600" dirty="0">
                <a:solidFill>
                  <a:srgbClr val="404040"/>
                </a:solidFill>
                <a:latin typeface="-apple-system"/>
              </a:rPr>
              <a:t>webdriver</a:t>
            </a:r>
            <a:r>
              <a:rPr lang="zh-CN" altLang="en-US" sz="1600" dirty="0">
                <a:solidFill>
                  <a:srgbClr val="404040"/>
                </a:solidFill>
                <a:latin typeface="-apple-system"/>
              </a:rPr>
              <a:t>地址：</a:t>
            </a:r>
            <a:endParaRPr lang="en-US" altLang="zh-CN" sz="1600" dirty="0">
              <a:solidFill>
                <a:srgbClr val="404040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  <a:latin typeface="-apple-system"/>
              </a:rPr>
              <a:t>                    </a:t>
            </a:r>
            <a:r>
              <a:rPr lang="en-US" altLang="zh-CN" sz="1600" dirty="0">
                <a:solidFill>
                  <a:srgbClr val="0681D0"/>
                </a:solidFill>
                <a:latin typeface="-apple-system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http://chromedriver.storage.googleapis.com/index.html</a:t>
            </a:r>
            <a:endParaRPr lang="en-US" altLang="zh-CN" sz="1600" dirty="0">
              <a:solidFill>
                <a:srgbClr val="0681D0"/>
              </a:solidFill>
              <a:latin typeface="-apple-system"/>
            </a:endParaRPr>
          </a:p>
          <a:p>
            <a:pPr marL="0" indent="0">
              <a:buNone/>
            </a:pPr>
            <a:r>
              <a:rPr lang="en-US" altLang="zh-CN" sz="1600" dirty="0">
                <a:solidFill>
                  <a:srgbClr val="404040"/>
                </a:solidFill>
                <a:latin typeface="-apple-system"/>
              </a:rPr>
              <a:t>                 </a:t>
            </a:r>
            <a:r>
              <a:rPr lang="en-US" altLang="zh-CN" sz="1600" dirty="0"/>
              <a:t>2)webdriver</a:t>
            </a:r>
            <a:r>
              <a:rPr lang="zh-CN" altLang="en-US" sz="1600" dirty="0"/>
              <a:t>需要和对应的浏览器版本以及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           selenium</a:t>
            </a:r>
            <a:r>
              <a:rPr lang="zh-CN" altLang="en-US" sz="1600" dirty="0"/>
              <a:t>版本对应，如右图</a:t>
            </a:r>
            <a:r>
              <a:rPr lang="en-US" altLang="zh-CN" sz="1600" dirty="0"/>
              <a:t>1-1</a:t>
            </a:r>
            <a:r>
              <a:rPr lang="zh-CN" altLang="en-US" sz="1600" dirty="0"/>
              <a:t>所示                                                   </a:t>
            </a:r>
            <a:r>
              <a:rPr lang="zh-CN" altLang="en-US" sz="1400" dirty="0"/>
              <a:t>图</a:t>
            </a:r>
            <a:r>
              <a:rPr lang="en-US" altLang="zh-CN" sz="1400" dirty="0"/>
              <a:t>1-1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81CC5-08EA-4F2F-92AC-277C017303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-2721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DFC335B-1387-4807-B864-896A2F8C92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601" y="2519363"/>
            <a:ext cx="3914775" cy="27336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DB2BEBC-DD51-48E5-A2A0-083B91EB32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1920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874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>
          <a:xfrm>
            <a:off x="1104900" y="146049"/>
            <a:ext cx="9980682" cy="1096962"/>
          </a:xfrm>
        </p:spPr>
        <p:txBody>
          <a:bodyPr rtlCol="0">
            <a:norm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、</a:t>
            </a:r>
            <a:r>
              <a:rPr lang="en-US" altLang="zh-CN" sz="2400" b="1" dirty="0" err="1"/>
              <a:t>Selenium+Python</a:t>
            </a:r>
            <a:r>
              <a:rPr lang="zh-CN" altLang="en-US" sz="2400" b="1" dirty="0"/>
              <a:t>环境搭建及配置</a:t>
            </a:r>
            <a:endParaRPr lang="zh-CN" altLang="en-US" sz="2400" dirty="0"/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1FE8CA5-46E3-4AD9-B120-3CD9DE1799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sz="1800" dirty="0"/>
              <a:t>1.3  webdriver</a:t>
            </a:r>
            <a:r>
              <a:rPr lang="zh-CN" altLang="en-US" sz="1800" dirty="0"/>
              <a:t>安装路径</a:t>
            </a:r>
            <a:endParaRPr lang="en-US" altLang="zh-CN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1800" dirty="0"/>
              <a:t>        Win: </a:t>
            </a:r>
            <a:r>
              <a:rPr lang="zh-CN" altLang="en-US" sz="1800" dirty="0"/>
              <a:t>复制</a:t>
            </a:r>
            <a:r>
              <a:rPr lang="en-US" altLang="zh-CN" sz="1800" dirty="0"/>
              <a:t>webdriver</a:t>
            </a:r>
            <a:r>
              <a:rPr lang="zh-CN" altLang="en-US" sz="1800" dirty="0"/>
              <a:t>到</a:t>
            </a:r>
            <a:r>
              <a:rPr lang="en-US" altLang="zh-CN" sz="1800" dirty="0"/>
              <a:t>Python</a:t>
            </a:r>
            <a:r>
              <a:rPr lang="zh-CN" altLang="en-US" sz="1800" dirty="0"/>
              <a:t>安装目录下</a:t>
            </a:r>
            <a:endParaRPr lang="en-US" altLang="zh-CN" sz="18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081CC5-08EA-4F2F-92AC-277C017303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BE5E63-97E4-4E53-8AD3-149AB89D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502" y="2803904"/>
            <a:ext cx="9204848" cy="39053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AA9BA8A-C01B-4665-BBAB-83CC83F87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2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80ECD-9A1B-4AC8-AE47-4DEB4536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E1706-6ACF-4C13-BFE7-1FA88419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/>
              <a:t>2.1 </a:t>
            </a:r>
            <a:r>
              <a:rPr lang="zh-CN" altLang="en-US" sz="1800" dirty="0"/>
              <a:t>启动浏览器（以谷歌</a:t>
            </a:r>
            <a:r>
              <a:rPr lang="en-US" altLang="zh-CN" sz="1800" dirty="0"/>
              <a:t>Chrome</a:t>
            </a:r>
            <a:r>
              <a:rPr lang="zh-CN" altLang="en-US" sz="1800" dirty="0"/>
              <a:t>为例）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2.1.1 </a:t>
            </a:r>
            <a:r>
              <a:rPr lang="zh-CN" altLang="en-US" sz="1800" dirty="0"/>
              <a:t>普通方式启动</a:t>
            </a: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</a:t>
            </a:r>
          </a:p>
          <a:p>
            <a:pPr marL="0" indent="0">
              <a:buNone/>
            </a:pPr>
            <a:r>
              <a:rPr lang="zh-CN" altLang="en-US" sz="1800" dirty="0"/>
              <a:t>            </a:t>
            </a:r>
            <a:endParaRPr lang="en-US" altLang="zh-CN" sz="1800" dirty="0"/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    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2272DB-236D-4098-B221-54E6A1A84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74FBB1-117A-43E6-BBB9-1549E1F48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94" y="2498800"/>
            <a:ext cx="4591050" cy="10858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0DE8E2-4B3E-4578-B1C7-AFBA8C4B9C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20077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8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E80ECD-9A1B-4AC8-AE47-4DEB45361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E1706-6ACF-4C13-BFE7-1FA884199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dirty="0"/>
              <a:t>2.1 </a:t>
            </a:r>
            <a:r>
              <a:rPr lang="zh-CN" altLang="en-US" sz="1600" dirty="0"/>
              <a:t>启动浏览器（以谷歌</a:t>
            </a:r>
            <a:r>
              <a:rPr lang="en-US" altLang="zh-CN" sz="1600" dirty="0"/>
              <a:t>Chrome</a:t>
            </a:r>
            <a:r>
              <a:rPr lang="zh-CN" altLang="en-US" sz="1600" dirty="0"/>
              <a:t>为例）</a:t>
            </a:r>
            <a:endParaRPr lang="en-US" altLang="zh-CN" sz="1600" dirty="0"/>
          </a:p>
          <a:p>
            <a:pPr marL="0" indent="0">
              <a:buNone/>
            </a:pPr>
            <a:r>
              <a:rPr lang="en-US" altLang="zh-CN" sz="1600" dirty="0"/>
              <a:t>     2.1.2  Headless</a:t>
            </a:r>
            <a:r>
              <a:rPr lang="zh-CN" altLang="en-US" sz="1600" dirty="0"/>
              <a:t>方式启动</a:t>
            </a:r>
            <a:endParaRPr lang="en-US" altLang="zh-CN" sz="1600" dirty="0"/>
          </a:p>
          <a:p>
            <a:pPr marL="0" indent="0">
              <a:buNone/>
            </a:pPr>
            <a:endParaRPr lang="en-US" altLang="zh-CN" sz="18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CN" sz="1200" dirty="0"/>
              <a:t>       Headless Chrome </a:t>
            </a:r>
            <a:r>
              <a:rPr lang="zh-CN" altLang="en-US" sz="1200" dirty="0"/>
              <a:t>是 </a:t>
            </a:r>
            <a:r>
              <a:rPr lang="en-US" altLang="zh-CN" sz="1200" dirty="0"/>
              <a:t>Chrome </a:t>
            </a:r>
            <a:r>
              <a:rPr lang="zh-CN" altLang="en-US" sz="1200" dirty="0"/>
              <a:t>浏览器的无界</a:t>
            </a:r>
            <a:endParaRPr lang="en-US" altLang="zh-CN" sz="1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200" dirty="0"/>
              <a:t>面形态，可以在不打开浏览器的前提下，使用</a:t>
            </a:r>
            <a:endParaRPr lang="en-US" altLang="zh-CN" sz="1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200" dirty="0"/>
              <a:t>所有 </a:t>
            </a:r>
            <a:r>
              <a:rPr lang="en-US" altLang="zh-CN" sz="1200" dirty="0"/>
              <a:t>Chrome </a:t>
            </a:r>
            <a:r>
              <a:rPr lang="zh-CN" altLang="en-US" sz="1200" dirty="0"/>
              <a:t>支持的特性运行你的程序。相比</a:t>
            </a:r>
            <a:endParaRPr lang="en-US" altLang="zh-CN" sz="1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200" dirty="0"/>
              <a:t>于现代浏览器，</a:t>
            </a:r>
            <a:r>
              <a:rPr lang="en-US" altLang="zh-CN" sz="1200" dirty="0"/>
              <a:t>Headless Chrome</a:t>
            </a:r>
            <a:r>
              <a:rPr lang="zh-CN" altLang="en-US" sz="1200" dirty="0"/>
              <a:t>更加方便测试</a:t>
            </a:r>
            <a:endParaRPr lang="en-US" altLang="zh-CN" sz="1200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sz="1200" dirty="0"/>
              <a:t> </a:t>
            </a:r>
            <a:r>
              <a:rPr lang="en-US" altLang="zh-CN" sz="1200" dirty="0"/>
              <a:t>web </a:t>
            </a:r>
            <a:r>
              <a:rPr lang="zh-CN" altLang="en-US" sz="1200" dirty="0"/>
              <a:t>应用，获得网站的截图，做爬虫抓取信息等。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en-US" altLang="zh-CN" sz="1800" dirty="0"/>
              <a:t>     </a:t>
            </a:r>
            <a:endParaRPr lang="zh-CN" altLang="en-US" sz="1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2272DB-236D-4098-B221-54E6A1A84D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56018FF-7FB3-48CF-AC73-4E2329596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9632" y="2219325"/>
            <a:ext cx="5695950" cy="3333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763F62C-225D-43CD-AE34-2AC2537CC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17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045CBF-61C1-4730-92C5-DF98B100C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D74880-32BE-444A-9FA0-4EFE93E09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2.2 </a:t>
            </a:r>
            <a:r>
              <a:rPr lang="zh-CN" altLang="en-US" dirty="0"/>
              <a:t>元素定位</a:t>
            </a:r>
            <a:endParaRPr lang="en-US" altLang="zh-CN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400" dirty="0"/>
              <a:t>对象的定位应该是自动化测试的核心，要想操作一个对象，首先应该识别这个对象。</a:t>
            </a:r>
            <a:endParaRPr lang="en-US" altLang="zh-CN" sz="1400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400" dirty="0"/>
              <a:t>一个对象就是一个人一样，他会有各种的特征（属性），如比我们可以通过一个人的</a:t>
            </a:r>
            <a:endParaRPr lang="en-US" altLang="zh-CN" sz="1400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400" dirty="0"/>
              <a:t>身份证号，姓名，或者他住在哪个街道、楼层、门牌找到这个人。</a:t>
            </a:r>
            <a:endParaRPr lang="en-US" altLang="zh-CN" sz="1400" dirty="0"/>
          </a:p>
          <a:p>
            <a:pPr marL="0" indent="457200">
              <a:lnSpc>
                <a:spcPct val="150000"/>
              </a:lnSpc>
              <a:buNone/>
            </a:pPr>
            <a:r>
              <a:rPr lang="zh-CN" altLang="en-US" sz="1400" dirty="0"/>
              <a:t>那么一个对象也有类似的属性，我们可以通过这个属性找到这对象。</a:t>
            </a:r>
            <a:endParaRPr lang="en-US" altLang="zh-CN" sz="1400" dirty="0"/>
          </a:p>
          <a:p>
            <a:pPr marL="0" indent="457200">
              <a:lnSpc>
                <a:spcPct val="150000"/>
              </a:lnSpc>
              <a:buNone/>
            </a:pP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B91810-5F74-49B4-BD3E-846D41077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1F37C76-EB6C-4E57-A681-50D7011A4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71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F35E3F-B493-4D3F-BF00-335A073C2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/>
              <a:t>元素定位及浏览器基本操作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AD7A4E-8E09-4532-886C-0E2F6993F4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457200">
              <a:lnSpc>
                <a:spcPct val="150000"/>
              </a:lnSpc>
              <a:buNone/>
            </a:pPr>
            <a:r>
              <a:rPr lang="en-US" altLang="zh-CN" dirty="0"/>
              <a:t>2.2 </a:t>
            </a:r>
            <a:r>
              <a:rPr lang="zh-CN" altLang="en-US" dirty="0"/>
              <a:t>元素定位</a:t>
            </a:r>
            <a:endParaRPr lang="en-US" altLang="zh-CN" dirty="0">
              <a:solidFill>
                <a:srgbClr val="404040"/>
              </a:solidFill>
              <a:latin typeface="-apple-system"/>
            </a:endParaRPr>
          </a:p>
          <a:p>
            <a:pPr marL="0" indent="457200">
              <a:lnSpc>
                <a:spcPct val="150000"/>
              </a:lnSpc>
              <a:buNone/>
            </a:pPr>
            <a:r>
              <a:rPr lang="en-US" altLang="zh-CN" sz="1400" dirty="0">
                <a:solidFill>
                  <a:srgbClr val="404040"/>
                </a:solidFill>
                <a:latin typeface="-apple-system"/>
              </a:rPr>
              <a:t> webdriver </a:t>
            </a:r>
            <a:r>
              <a:rPr lang="zh-CN" altLang="en-US" sz="1400" dirty="0">
                <a:solidFill>
                  <a:srgbClr val="404040"/>
                </a:solidFill>
                <a:latin typeface="-apple-system"/>
              </a:rPr>
              <a:t>提供了一系列的对象定位方法，常用的有以下几种：</a:t>
            </a:r>
            <a:endParaRPr lang="en-US" altLang="zh-CN" sz="1400" dirty="0">
              <a:solidFill>
                <a:srgbClr val="404040"/>
              </a:solidFill>
              <a:latin typeface="-apple-system"/>
            </a:endParaRP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id</a:t>
            </a:r>
            <a:r>
              <a:rPr lang="zh-CN" altLang="en-US" dirty="0">
                <a:solidFill>
                  <a:srgbClr val="404040"/>
                </a:solidFill>
                <a:latin typeface="-apple-system"/>
              </a:rPr>
              <a:t>定位：</a:t>
            </a:r>
            <a:r>
              <a:rPr lang="en-US" altLang="zh-CN" dirty="0" err="1">
                <a:solidFill>
                  <a:srgbClr val="404040"/>
                </a:solidFill>
                <a:latin typeface="-apple-system"/>
              </a:rPr>
              <a:t>find_element_by_id</a:t>
            </a:r>
            <a:r>
              <a:rPr lang="en-US" altLang="zh-CN" dirty="0">
                <a:solidFill>
                  <a:srgbClr val="404040"/>
                </a:solidFill>
                <a:latin typeface="-apple-system"/>
              </a:rPr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name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find_element_by_name</a:t>
            </a:r>
            <a:r>
              <a:rPr lang="en-US" altLang="zh-CN" dirty="0"/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class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find_element_by_class_name</a:t>
            </a:r>
            <a:r>
              <a:rPr lang="en-US" altLang="zh-CN" dirty="0"/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link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find_element_by_link_text</a:t>
            </a:r>
            <a:r>
              <a:rPr lang="en-US" altLang="zh-CN" dirty="0"/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partial link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find_element_by_partial_link_text</a:t>
            </a:r>
            <a:r>
              <a:rPr lang="en-US" altLang="zh-CN" dirty="0"/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/>
              <a:t>tag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find_element_by_tag_name</a:t>
            </a:r>
            <a:r>
              <a:rPr lang="en-US" altLang="zh-CN" dirty="0"/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/>
              <a:t>xpath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find_element_by_xpath</a:t>
            </a:r>
            <a:r>
              <a:rPr lang="en-US" altLang="zh-CN" dirty="0"/>
              <a:t>()</a:t>
            </a:r>
          </a:p>
          <a:p>
            <a:pPr lvl="2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/>
              <a:t>css</a:t>
            </a:r>
            <a:r>
              <a:rPr lang="zh-CN" altLang="en-US" dirty="0"/>
              <a:t>定位：</a:t>
            </a:r>
            <a:r>
              <a:rPr lang="en-US" altLang="zh-CN" dirty="0" err="1"/>
              <a:t>find_element_by_css_selector</a:t>
            </a:r>
            <a:r>
              <a:rPr lang="en-US" altLang="zh-CN" dirty="0"/>
              <a:t>()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7D786-CD6B-481E-8BBA-1F11DEF66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232" y="0"/>
            <a:ext cx="2419350" cy="10953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E5301A0-553C-4ABA-B6D3-77DAB419E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6773" y="5553755"/>
            <a:ext cx="1338809" cy="1304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77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学术文献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_9411639_TF03431380_TF03431380" id="{9AE2BD50-F2AD-48C6-8A81-F7D7390F9E40}" vid="{822244C9-F44A-41EE-AAAB-DAE7A533DA6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2246</TotalTime>
  <Words>2078</Words>
  <Application>Microsoft Office PowerPoint</Application>
  <PresentationFormat>宽屏</PresentationFormat>
  <Paragraphs>219</Paragraphs>
  <Slides>30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-apple-system</vt:lpstr>
      <vt:lpstr>等线</vt:lpstr>
      <vt:lpstr>等线 Light</vt:lpstr>
      <vt:lpstr>微软雅黑</vt:lpstr>
      <vt:lpstr>微软雅黑</vt:lpstr>
      <vt:lpstr>Arial</vt:lpstr>
      <vt:lpstr>Consolas</vt:lpstr>
      <vt:lpstr>Euphemia</vt:lpstr>
      <vt:lpstr>Wingdings</vt:lpstr>
      <vt:lpstr>Office 主题​​</vt:lpstr>
      <vt:lpstr>学术文献 16x9</vt:lpstr>
      <vt:lpstr>包装程序外壳对象</vt:lpstr>
      <vt:lpstr>python+selenium自动化测试（入门）</vt:lpstr>
      <vt:lpstr>目录</vt:lpstr>
      <vt:lpstr>1、Selenium+Python环境搭建及配置</vt:lpstr>
      <vt:lpstr>1、Selenium+Python环境搭建及配置</vt:lpstr>
      <vt:lpstr>1、Selenium+Python环境搭建及配置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2、元素定位及浏览器基本操作</vt:lpstr>
      <vt:lpstr>3、Selenium速查表</vt:lpstr>
      <vt:lpstr>3、Selenium速查表</vt:lpstr>
      <vt:lpstr>4、自动化测试用例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python+selenium自动化测试（入门）</dc:title>
  <dc:creator>Administrator</dc:creator>
  <cp:lastModifiedBy>Administrator</cp:lastModifiedBy>
  <cp:revision>231</cp:revision>
  <dcterms:created xsi:type="dcterms:W3CDTF">2020-01-03T02:43:44Z</dcterms:created>
  <dcterms:modified xsi:type="dcterms:W3CDTF">2020-01-08T02:50:54Z</dcterms:modified>
</cp:coreProperties>
</file>